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8" r:id="rId1"/>
    <p:sldMasterId id="2147483980" r:id="rId2"/>
  </p:sldMasterIdLst>
  <p:notesMasterIdLst>
    <p:notesMasterId r:id="rId25"/>
  </p:notesMasterIdLst>
  <p:sldIdLst>
    <p:sldId id="528" r:id="rId3"/>
    <p:sldId id="702" r:id="rId4"/>
    <p:sldId id="723" r:id="rId5"/>
    <p:sldId id="744" r:id="rId6"/>
    <p:sldId id="715" r:id="rId7"/>
    <p:sldId id="743" r:id="rId8"/>
    <p:sldId id="717" r:id="rId9"/>
    <p:sldId id="719" r:id="rId10"/>
    <p:sldId id="722" r:id="rId11"/>
    <p:sldId id="725" r:id="rId12"/>
    <p:sldId id="727" r:id="rId13"/>
    <p:sldId id="729" r:id="rId14"/>
    <p:sldId id="731" r:id="rId15"/>
    <p:sldId id="734" r:id="rId16"/>
    <p:sldId id="709" r:id="rId17"/>
    <p:sldId id="710" r:id="rId18"/>
    <p:sldId id="746" r:id="rId19"/>
    <p:sldId id="740" r:id="rId20"/>
    <p:sldId id="741" r:id="rId21"/>
    <p:sldId id="747" r:id="rId22"/>
    <p:sldId id="745" r:id="rId23"/>
    <p:sldId id="685" r:id="rId24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000066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>
        <p:scale>
          <a:sx n="66" d="100"/>
          <a:sy n="66" d="100"/>
        </p:scale>
        <p:origin x="-293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9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51A873E2-5A8A-4232-9B9C-3585D2A3567C}" type="datetimeFigureOut">
              <a:rPr lang="el-GR"/>
              <a:pPr>
                <a:defRPr/>
              </a:pPr>
              <a:t>7/12/2015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l-GR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EC48507D-85D6-4284-97F2-1561D2776CF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5686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E9FC86D-CF6E-41D5-AD96-A0069250456E}" type="slidenum">
              <a:rPr lang="el-GR" sz="1200"/>
              <a:pPr algn="r"/>
              <a:t>1</a:t>
            </a:fld>
            <a:endParaRPr lang="el-GR" sz="1200"/>
          </a:p>
        </p:txBody>
      </p:sp>
      <p:sp>
        <p:nvSpPr>
          <p:cNvPr id="4096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F553891-A627-4BCA-8768-324BD4C041AE}" type="slidenum">
              <a:rPr lang="el-GR" sz="1200"/>
              <a:pPr algn="r"/>
              <a:t>1</a:t>
            </a:fld>
            <a:endParaRPr lang="el-GR" sz="1200"/>
          </a:p>
        </p:txBody>
      </p:sp>
      <p:sp>
        <p:nvSpPr>
          <p:cNvPr id="4096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40966" name="3 - Θέση αριθμού διαφάνειας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2908611-0741-4AA0-A680-C48CCB9787C2}" type="slidenum">
              <a:rPr lang="el-GR" sz="1200"/>
              <a:pPr algn="r"/>
              <a:t>1</a:t>
            </a:fld>
            <a:endParaRPr lang="el-GR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68313" y="1628775"/>
            <a:ext cx="8229600" cy="4530725"/>
          </a:xfrm>
        </p:spPr>
        <p:txBody>
          <a:bodyPr/>
          <a:lstStyle/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6571B83-007F-4AAF-8546-4C0A7874B35A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- Ορθογώνιο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7 - Ορθογώνιο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8 - Ορθογώνιο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9 - Ορθογώνιο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10 - Ορθογώνιο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11 - Ορθογώνιο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14 - Ορθογώνιο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15 - Ορθογώνιο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16 - Ορθογώνιο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17 - Ελεύθερη σχεδίαση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/>
            <a:gdLst>
              <a:gd name="T0" fmla="*/ 0 w 2736"/>
              <a:gd name="T1" fmla="*/ 3648 h 3648"/>
              <a:gd name="T2" fmla="*/ 720 w 2736"/>
              <a:gd name="T3" fmla="*/ 2016 h 3648"/>
              <a:gd name="T4" fmla="*/ 2736 w 2736"/>
              <a:gd name="T5" fmla="*/ 0 h 3648"/>
              <a:gd name="T6" fmla="*/ 2736 w 2736"/>
              <a:gd name="T7" fmla="*/ 96 h 3648"/>
              <a:gd name="T8" fmla="*/ 744 w 2736"/>
              <a:gd name="T9" fmla="*/ 2038 h 3648"/>
              <a:gd name="T10" fmla="*/ 48 w 2736"/>
              <a:gd name="T11" fmla="*/ 3648 h 3648"/>
              <a:gd name="T12" fmla="*/ 0 w 2736"/>
              <a:gd name="T13" fmla="*/ 3648 h 36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36"/>
              <a:gd name="T22" fmla="*/ 0 h 3648"/>
              <a:gd name="T23" fmla="*/ 2736 w 2736"/>
              <a:gd name="T24" fmla="*/ 3648 h 36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0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el-GR">
              <a:latin typeface="Arial" charset="0"/>
              <a:cs typeface="+mn-cs"/>
            </a:endParaRPr>
          </a:p>
        </p:txBody>
      </p:sp>
      <p:sp>
        <p:nvSpPr>
          <p:cNvPr id="14" name="18 - Ελεύθερη σχεδίαση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/>
            <a:gdLst>
              <a:gd name="T0" fmla="*/ 0 w 3504"/>
              <a:gd name="T1" fmla="*/ 4080 h 4128"/>
              <a:gd name="T2" fmla="*/ 0 w 3504"/>
              <a:gd name="T3" fmla="*/ 4128 h 4128"/>
              <a:gd name="T4" fmla="*/ 3504 w 3504"/>
              <a:gd name="T5" fmla="*/ 2640 h 4128"/>
              <a:gd name="T6" fmla="*/ 2880 w 3504"/>
              <a:gd name="T7" fmla="*/ 0 h 4128"/>
              <a:gd name="T8" fmla="*/ 2832 w 3504"/>
              <a:gd name="T9" fmla="*/ 0 h 4128"/>
              <a:gd name="T10" fmla="*/ 3465 w 3504"/>
              <a:gd name="T11" fmla="*/ 2619 h 4128"/>
              <a:gd name="T12" fmla="*/ 0 w 3504"/>
              <a:gd name="T13" fmla="*/ 4080 h 4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04"/>
              <a:gd name="T22" fmla="*/ 0 h 4128"/>
              <a:gd name="T23" fmla="*/ 3504 w 3504"/>
              <a:gd name="T24" fmla="*/ 4128 h 4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el-GR">
              <a:latin typeface="Arial" charset="0"/>
              <a:cs typeface="+mn-cs"/>
            </a:endParaRPr>
          </a:p>
        </p:txBody>
      </p:sp>
      <p:sp>
        <p:nvSpPr>
          <p:cNvPr id="15" name="19 - Ελεύθερη σχεδίαση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6" name="20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" name="23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8" name="24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9" name="25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0" name="26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1" name="27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" name="28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3" name="29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" name="30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" name="31 - Ελεύθερη σχεδίαση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6" name="32 - Ελεύθερη σχεδίαση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7" name="33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8" name="34 - Ορθογώνιο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9" name="35 - Ορθογώνιο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0" name="36 - Ορθογώνιο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1" name="37 - Ορθογώνιο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2" name="38 - Ορθογώνιο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3" name="39 - Ορθογώνιο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6416675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4329119-27FF-4112-990A-C2EC7555BE09}" type="datetime1">
              <a:rPr lang="sv-SE"/>
              <a:pPr>
                <a:defRPr/>
              </a:pPr>
              <a:t>2015-12-07</a:t>
            </a:fld>
            <a:endParaRPr lang="sv-SE" dirty="0"/>
          </a:p>
        </p:txBody>
      </p:sp>
      <p:sp>
        <p:nvSpPr>
          <p:cNvPr id="3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3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16A1C0A-858A-49FD-8C2E-144B2198E12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6416675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10BC564-0D73-4C0B-ADDE-226FF6BA7850}" type="datetime1">
              <a:rPr lang="sv-SE"/>
              <a:pPr>
                <a:defRPr/>
              </a:pPr>
              <a:t>2015-12-07</a:t>
            </a:fld>
            <a:endParaRPr lang="sv-SE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53F426-E3CC-4DB3-99ED-21A23A8ABCE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7 - Ορθογώνιο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18 - Ορθογώνιο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19 - Ορθογώνιο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20 - Ορθογώνιο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23 - Ορθογώνιο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24 - Ορθογώνιο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25 - Ορθογώνιο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26 - Ορθογώνιο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27 - Ορθογώνιο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28 - Ορθογώνιο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6416675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572E415-FC16-434E-970C-0FF9673B2D2C}" type="datetime1">
              <a:rPr lang="sv-SE"/>
              <a:pPr>
                <a:defRPr/>
              </a:pPr>
              <a:t>2015-12-07</a:t>
            </a:fld>
            <a:endParaRPr lang="sv-SE" dirty="0"/>
          </a:p>
        </p:txBody>
      </p:sp>
      <p:sp>
        <p:nvSpPr>
          <p:cNvPr id="1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3C657BB-E27D-4605-A272-DCD52D91BE4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- Ορθογώνιο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7 - Ορθογώνιο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8 - Ορθογώνιο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9 - Ορθογώνιο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10 - Ορθογώνιο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11 - Ορθογώνιο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14 - Ορθογώνιο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15 - Ορθογώνιο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16 - Ορθογώνιο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17 - Ορθογώνιο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18 - Ευθεία γραμμή σύνδεσης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19 - Ομάδα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17" name="20 - Ευθεία γραμμή σύνδεσης"/>
            <p:cNvCxnSpPr/>
            <p:nvPr/>
          </p:nvCxnSpPr>
          <p:spPr>
            <a:xfrm rot="16200000">
              <a:off x="6663593" y="12500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23 - Ευθεία γραμμή σύνδεσης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24 - Ευθεία γραμμή σύνδεσης"/>
            <p:cNvCxnSpPr/>
            <p:nvPr/>
          </p:nvCxnSpPr>
          <p:spPr>
            <a:xfrm rot="5400000" flipH="1">
              <a:off x="6744513" y="12490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25 - Ομάδα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21" name="26 - Ευθεία γραμμή σύνδεσης"/>
            <p:cNvCxnSpPr/>
            <p:nvPr/>
          </p:nvCxnSpPr>
          <p:spPr>
            <a:xfrm rot="16200000">
              <a:off x="6663593" y="12500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27 - Ευθεία γραμμή σύνδεσης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28 - Ευθεία γραμμή σύνδεσης"/>
            <p:cNvCxnSpPr/>
            <p:nvPr/>
          </p:nvCxnSpPr>
          <p:spPr>
            <a:xfrm rot="5400000" flipH="1">
              <a:off x="6744513" y="12490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29 - Ομάδα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25" name="30 - Ευθεία γραμμή σύνδεσης"/>
            <p:cNvCxnSpPr/>
            <p:nvPr/>
          </p:nvCxnSpPr>
          <p:spPr>
            <a:xfrm rot="16200000">
              <a:off x="6663592" y="1250040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31 - Ευθεία γραμμή σύνδεσης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32 - Ευθεία γραμμή σύνδεσης"/>
            <p:cNvCxnSpPr/>
            <p:nvPr/>
          </p:nvCxnSpPr>
          <p:spPr>
            <a:xfrm rot="5400000" flipH="1">
              <a:off x="6744512" y="1249065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28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234E1D-9646-45BB-8725-9EBBA3D3AFBF}" type="datetime1">
              <a:rPr lang="sv-SE"/>
              <a:pPr>
                <a:defRPr/>
              </a:pPr>
              <a:t>2015-12-07</a:t>
            </a:fld>
            <a:endParaRPr lang="sv-SE" dirty="0"/>
          </a:p>
        </p:txBody>
      </p:sp>
      <p:sp>
        <p:nvSpPr>
          <p:cNvPr id="29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30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E54213-6D7B-4077-B07D-53EF5318A7D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1"/>
          <p:cNvPicPr>
            <a:picLocks noChangeAspect="1" noChangeArrowheads="1"/>
          </p:cNvPicPr>
          <p:nvPr/>
        </p:nvPicPr>
        <p:blipFill>
          <a:blip r:embed="rId14">
            <a:lum bright="8000"/>
          </a:blip>
          <a:srcRect/>
          <a:stretch>
            <a:fillRect/>
          </a:stretch>
        </p:blipFill>
        <p:spPr bwMode="auto">
          <a:xfrm>
            <a:off x="-9525" y="-9525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1587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</a:p>
        </p:txBody>
      </p:sp>
      <p:sp>
        <p:nvSpPr>
          <p:cNvPr id="2052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4" r:id="rId1"/>
    <p:sldLayoutId id="2147484445" r:id="rId2"/>
    <p:sldLayoutId id="2147484446" r:id="rId3"/>
    <p:sldLayoutId id="2147484447" r:id="rId4"/>
    <p:sldLayoutId id="2147484448" r:id="rId5"/>
    <p:sldLayoutId id="2147484449" r:id="rId6"/>
    <p:sldLayoutId id="2147484450" r:id="rId7"/>
    <p:sldLayoutId id="2147484451" r:id="rId8"/>
    <p:sldLayoutId id="2147484452" r:id="rId9"/>
    <p:sldLayoutId id="2147484453" r:id="rId10"/>
    <p:sldLayoutId id="2147484454" r:id="rId11"/>
    <p:sldLayoutId id="214748447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6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400">
          <a:solidFill>
            <a:srgbClr val="0000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>
          <a:solidFill>
            <a:srgbClr val="0000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rgbClr val="0000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rgbClr val="000066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000066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000066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000066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000066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075" name="1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34" name="4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55563"/>
            <a:ext cx="2133600" cy="365125"/>
          </a:xfrm>
          <a:prstGeom prst="rect">
            <a:avLst/>
          </a:prstGeom>
        </p:spPr>
        <p:txBody>
          <a:bodyPr vert="horz" anchor="b"/>
          <a:lstStyle>
            <a:lvl1pPr>
              <a:defRPr sz="1100">
                <a:solidFill>
                  <a:schemeClr val="tx2"/>
                </a:solidFill>
                <a:latin typeface="Aria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A108AC65-CA08-4B45-AD77-08A3F96C69BB}" type="datetime1">
              <a:rPr lang="sv-SE"/>
              <a:pPr>
                <a:defRPr/>
              </a:pPr>
              <a:t>2015-12-07</a:t>
            </a:fld>
            <a:endParaRPr lang="sv-SE" dirty="0"/>
          </a:p>
        </p:txBody>
      </p:sp>
      <p:sp>
        <p:nvSpPr>
          <p:cNvPr id="35" name="5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55563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+mn-cs"/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36" name="6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55563"/>
            <a:ext cx="457200" cy="365125"/>
          </a:xfrm>
          <a:prstGeom prst="rect">
            <a:avLst/>
          </a:prstGeom>
        </p:spPr>
        <p:txBody>
          <a:bodyPr vert="horz" anchor="b"/>
          <a:lstStyle>
            <a:lvl1pPr>
              <a:defRPr sz="1200">
                <a:solidFill>
                  <a:schemeClr val="tx2"/>
                </a:solidFill>
                <a:latin typeface="Aria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6F934EBB-A928-4A5B-9EAF-4D0B1D3E675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466" r:id="rId1"/>
    <p:sldLayoutId id="2147484467" r:id="rId2"/>
    <p:sldLayoutId id="2147484468" r:id="rId3"/>
    <p:sldLayoutId id="2147484469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eaLnBrk="0" fontAlgn="base" hangingPunct="0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39775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260475" indent="-22860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81138" indent="-20955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k.athanasakis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3 - Εικόνα" descr="powerpoint4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3"/>
          <p:cNvSpPr>
            <a:spLocks/>
          </p:cNvSpPr>
          <p:nvPr/>
        </p:nvSpPr>
        <p:spPr bwMode="auto">
          <a:xfrm>
            <a:off x="0" y="2692400"/>
            <a:ext cx="9144000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l-GR" sz="4000" b="1" dirty="0" smtClean="0">
                <a:solidFill>
                  <a:srgbClr val="800000"/>
                </a:solidFill>
                <a:latin typeface="Calibri" pitchFamily="34" charset="0"/>
              </a:rPr>
              <a:t>Τα Οικονομικά της Υγείας στον Διαβήτη: </a:t>
            </a:r>
          </a:p>
          <a:p>
            <a:pPr algn="ctr" eaLnBrk="0" hangingPunct="0"/>
            <a:r>
              <a:rPr lang="el-GR" sz="4000" b="1" dirty="0" smtClean="0">
                <a:solidFill>
                  <a:srgbClr val="800000"/>
                </a:solidFill>
                <a:latin typeface="Calibri" pitchFamily="34" charset="0"/>
              </a:rPr>
              <a:t>Δεδομένα από την Ελλάδα</a:t>
            </a:r>
            <a:endParaRPr lang="el-GR" sz="4000" b="1" dirty="0">
              <a:solidFill>
                <a:srgbClr val="800000"/>
              </a:solidFill>
              <a:latin typeface="Calibri" pitchFamily="34" charset="0"/>
            </a:endParaRPr>
          </a:p>
        </p:txBody>
      </p:sp>
      <p:sp>
        <p:nvSpPr>
          <p:cNvPr id="9220" name="Rectangle 4"/>
          <p:cNvSpPr>
            <a:spLocks/>
          </p:cNvSpPr>
          <p:nvPr/>
        </p:nvSpPr>
        <p:spPr bwMode="auto">
          <a:xfrm>
            <a:off x="142875" y="5461000"/>
            <a:ext cx="871378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</a:pPr>
            <a:r>
              <a:rPr lang="el-GR" sz="2600" b="1">
                <a:solidFill>
                  <a:srgbClr val="800000"/>
                </a:solidFill>
                <a:latin typeface="Calibri" pitchFamily="34" charset="0"/>
              </a:rPr>
              <a:t>Κώστας Αθανασάκης</a:t>
            </a:r>
            <a:r>
              <a:rPr lang="en-US" sz="2600" b="1">
                <a:solidFill>
                  <a:srgbClr val="800000"/>
                </a:solidFill>
                <a:latin typeface="Calibri" pitchFamily="34" charset="0"/>
              </a:rPr>
              <a:t> </a:t>
            </a:r>
            <a:r>
              <a:rPr lang="en-US" sz="2000">
                <a:solidFill>
                  <a:srgbClr val="800000"/>
                </a:solidFill>
                <a:latin typeface="Calibri" pitchFamily="34" charset="0"/>
              </a:rPr>
              <a:t>BScHS, BScEcon, MSc</a:t>
            </a:r>
            <a:r>
              <a:rPr lang="el-GR" sz="2000">
                <a:solidFill>
                  <a:srgbClr val="800000"/>
                </a:solidFill>
                <a:latin typeface="Calibri" pitchFamily="34" charset="0"/>
              </a:rPr>
              <a:t>, </a:t>
            </a:r>
            <a:r>
              <a:rPr lang="en-US" sz="2000">
                <a:solidFill>
                  <a:srgbClr val="800000"/>
                </a:solidFill>
                <a:latin typeface="Calibri" pitchFamily="34" charset="0"/>
              </a:rPr>
              <a:t>PhD</a:t>
            </a:r>
            <a:r>
              <a:rPr lang="el-GR" sz="2000">
                <a:solidFill>
                  <a:srgbClr val="800000"/>
                </a:solidFill>
                <a:latin typeface="Calibri" pitchFamily="34" charset="0"/>
              </a:rPr>
              <a:t>, </a:t>
            </a:r>
            <a:r>
              <a:rPr lang="en-US" sz="2000">
                <a:solidFill>
                  <a:srgbClr val="800000"/>
                </a:solidFill>
                <a:latin typeface="Calibri" pitchFamily="34" charset="0"/>
              </a:rPr>
              <a:t>PD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</a:pPr>
            <a:r>
              <a:rPr lang="el-GR" sz="2200">
                <a:solidFill>
                  <a:srgbClr val="800000"/>
                </a:solidFill>
                <a:latin typeface="Calibri" pitchFamily="34" charset="0"/>
              </a:rPr>
              <a:t>Επιστημονικός Συνεργάτης, Τομέας Οικονομικών της Υγείας, ΕΣΔΥ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Διαχείριση και Οικονομική Αξιολόγηση του ΣΔτ2 στην Ελλάδα: Μελέτη ΕΣΔΥ 2009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dirty="0" smtClean="0"/>
              <a:t>Από τις </a:t>
            </a:r>
            <a:r>
              <a:rPr lang="el-GR" sz="2800" dirty="0" smtClean="0">
                <a:solidFill>
                  <a:schemeClr val="bg1"/>
                </a:solidFill>
              </a:rPr>
              <a:t>πρώτες προσπάθειες </a:t>
            </a:r>
            <a:r>
              <a:rPr lang="el-GR" sz="2800" dirty="0" smtClean="0"/>
              <a:t>ολοκληρωμένης προσέγγισης της οικονομικής διάστασης του διαβήτη</a:t>
            </a:r>
          </a:p>
          <a:p>
            <a:endParaRPr lang="el-GR" sz="2800" dirty="0" smtClean="0"/>
          </a:p>
          <a:p>
            <a:r>
              <a:rPr lang="el-GR" sz="2800" dirty="0" smtClean="0"/>
              <a:t>Μέσο κόστος ανά ασθενή/έτος</a:t>
            </a:r>
          </a:p>
          <a:p>
            <a:pPr lvl="1"/>
            <a:r>
              <a:rPr lang="el-GR" sz="2800" dirty="0" smtClean="0"/>
              <a:t>Μη συμπεριλαμβανομένων επιπλοκών:1297,3€</a:t>
            </a:r>
          </a:p>
          <a:p>
            <a:pPr lvl="1"/>
            <a:r>
              <a:rPr lang="el-GR" sz="2800" dirty="0" smtClean="0"/>
              <a:t>Με επιπλοκές: 2889€ (Μ.Ο. ΕΕ: 2834€)</a:t>
            </a:r>
          </a:p>
          <a:p>
            <a:pPr lvl="1"/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Νεότερες μελέτες εκτίμησης του συνολικού κόστους ανά ασθενή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844824"/>
            <a:ext cx="8229600" cy="5013176"/>
          </a:xfrm>
        </p:spPr>
        <p:txBody>
          <a:bodyPr/>
          <a:lstStyle/>
          <a:p>
            <a:r>
              <a:rPr lang="el-GR" dirty="0" smtClean="0"/>
              <a:t>Οι νεότερες μελέτες επιβεβαιώνουν τα αποτελέσματα της ανάλυσης των </a:t>
            </a:r>
            <a:r>
              <a:rPr lang="en-US" dirty="0" err="1" smtClean="0"/>
              <a:t>Athanasakis</a:t>
            </a:r>
            <a:r>
              <a:rPr lang="en-US" dirty="0" smtClean="0"/>
              <a:t> et al 2010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l-GR" dirty="0" smtClean="0"/>
              <a:t>Χαρακτηριστικά, από τη μελέτη </a:t>
            </a:r>
            <a:r>
              <a:rPr lang="en-US" dirty="0" smtClean="0"/>
              <a:t>Instigate</a:t>
            </a:r>
            <a:endParaRPr lang="el-GR" dirty="0" smtClean="0"/>
          </a:p>
          <a:p>
            <a:endParaRPr lang="el-GR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l-GR" dirty="0" smtClean="0"/>
              <a:t>Αποτελέσματα (μεταξύ άλλων): κόστος/ασθενή/6μηνο στην Ελλάδα: 494 – 577€</a:t>
            </a:r>
          </a:p>
          <a:p>
            <a:pPr lvl="1"/>
            <a:r>
              <a:rPr lang="el-GR" dirty="0" smtClean="0">
                <a:solidFill>
                  <a:schemeClr val="bg1"/>
                </a:solidFill>
              </a:rPr>
              <a:t>Ετήσιο κόστος 992 – 1154</a:t>
            </a:r>
            <a:r>
              <a:rPr lang="el-GR" dirty="0" smtClean="0"/>
              <a:t>€ (τιμές τρίτου πληρωτή)</a:t>
            </a:r>
            <a:endParaRPr lang="el-GR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4293096"/>
            <a:ext cx="8334375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οικονομική διάσταση του διαβήτη στην Ελλάδα: δεδομένα (και) για τον </a:t>
            </a:r>
            <a:r>
              <a:rPr lang="el-GR" dirty="0" smtClean="0">
                <a:solidFill>
                  <a:schemeClr val="bg1"/>
                </a:solidFill>
              </a:rPr>
              <a:t>ΣΔτ1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/>
          <a:lstStyle/>
          <a:p>
            <a:r>
              <a:rPr lang="el-GR" dirty="0" smtClean="0"/>
              <a:t>Καραχάλιου Φ.Ε. : </a:t>
            </a:r>
            <a:r>
              <a:rPr lang="el-GR" i="1" dirty="0" smtClean="0"/>
              <a:t>Άμεσο κόστος ιατρικής φροντίδας</a:t>
            </a:r>
            <a:br>
              <a:rPr lang="el-GR" i="1" dirty="0" smtClean="0"/>
            </a:br>
            <a:r>
              <a:rPr lang="el-GR" i="1" dirty="0" smtClean="0"/>
              <a:t>παιδιατρικού ασθενούς με διαβήτη τύπου 1. </a:t>
            </a:r>
            <a:r>
              <a:rPr lang="el-GR" dirty="0" smtClean="0"/>
              <a:t>Μελέτη στο πλαίσιο του ΠΜΣ. ΕΣΔΥ 2013</a:t>
            </a:r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Σκοπός: η </a:t>
            </a:r>
            <a:r>
              <a:rPr lang="el-GR" dirty="0" smtClean="0">
                <a:solidFill>
                  <a:schemeClr val="bg1"/>
                </a:solidFill>
              </a:rPr>
              <a:t>εκτίμηση του άμεσου κόστους </a:t>
            </a:r>
            <a:r>
              <a:rPr lang="el-GR" dirty="0" smtClean="0"/>
              <a:t>της ιατρικής φροντίδας του </a:t>
            </a:r>
            <a:r>
              <a:rPr lang="el-GR" dirty="0" smtClean="0">
                <a:solidFill>
                  <a:schemeClr val="bg1"/>
                </a:solidFill>
              </a:rPr>
              <a:t>διαβήτη τύπου 1 </a:t>
            </a:r>
            <a:r>
              <a:rPr lang="el-GR" dirty="0" smtClean="0"/>
              <a:t>στο Εθνικό Σύστημα Υγείας</a:t>
            </a:r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4869160"/>
            <a:ext cx="7518400" cy="1752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6447088"/>
            <a:ext cx="3136900" cy="38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οικονομική διάσταση του διαβήτη στην Ελλάδα: δεδομένα (και) για τον ΣΔτ1</a:t>
            </a:r>
            <a:endParaRPr lang="el-GR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229361"/>
              </p:ext>
            </p:extLst>
          </p:nvPr>
        </p:nvGraphicFramePr>
        <p:xfrm>
          <a:off x="285720" y="1928802"/>
          <a:ext cx="8501122" cy="4389120"/>
        </p:xfrm>
        <a:graphic>
          <a:graphicData uri="http://schemas.openxmlformats.org/drawingml/2006/table">
            <a:tbl>
              <a:tblPr/>
              <a:tblGrid>
                <a:gridCol w="2833385"/>
                <a:gridCol w="3321296"/>
                <a:gridCol w="2346441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latin typeface="+mj-lt"/>
                          <a:ea typeface="Times New Roman"/>
                          <a:cs typeface="Times New Roman"/>
                        </a:rPr>
                        <a:t>Κατηγορία κόστους</a:t>
                      </a:r>
                      <a:endParaRPr lang="el-GR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latin typeface="+mj-lt"/>
                          <a:ea typeface="Times New Roman"/>
                          <a:cs typeface="Times New Roman"/>
                        </a:rPr>
                        <a:t>Μέση τιμή κόστους </a:t>
                      </a:r>
                      <a:endParaRPr lang="el-GR" sz="2000" dirty="0"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+mj-lt"/>
                          <a:ea typeface="Times New Roman"/>
                          <a:cs typeface="Times New Roman"/>
                        </a:rPr>
                        <a:t>Ευρώ/άτομο-χρόνο</a:t>
                      </a:r>
                      <a:endParaRPr lang="el-GR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latin typeface="+mj-lt"/>
                          <a:ea typeface="Times New Roman"/>
                          <a:cs typeface="Times New Roman"/>
                        </a:rPr>
                        <a:t>% Ετήσιο κόστος</a:t>
                      </a:r>
                      <a:endParaRPr lang="el-GR" sz="20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latin typeface="+mj-lt"/>
                          <a:ea typeface="Times New Roman"/>
                          <a:cs typeface="Times New Roman"/>
                        </a:rPr>
                        <a:t>Επισκέψεις</a:t>
                      </a:r>
                      <a:endParaRPr lang="el-GR" sz="20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+mj-lt"/>
                          <a:ea typeface="Times New Roman"/>
                          <a:cs typeface="Times New Roman"/>
                        </a:rPr>
                        <a:t>65.9</a:t>
                      </a:r>
                      <a:endParaRPr lang="el-GR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latin typeface="+mj-lt"/>
                          <a:ea typeface="Times New Roman"/>
                          <a:cs typeface="Times New Roman"/>
                        </a:rPr>
                        <a:t>2.4%</a:t>
                      </a:r>
                      <a:endParaRPr lang="el-GR" sz="20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+mj-lt"/>
                          <a:ea typeface="Times New Roman"/>
                          <a:cs typeface="Times New Roman"/>
                        </a:rPr>
                        <a:t>Νοσοκ.περίθαλψη</a:t>
                      </a:r>
                      <a:endParaRPr lang="el-GR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latin typeface="+mj-lt"/>
                          <a:ea typeface="Times New Roman"/>
                          <a:cs typeface="Times New Roman"/>
                        </a:rPr>
                        <a:t>47</a:t>
                      </a:r>
                      <a:r>
                        <a:rPr lang="en-US" sz="2400" dirty="0" smtClean="0">
                          <a:latin typeface="+mj-lt"/>
                          <a:ea typeface="Times New Roman"/>
                          <a:cs typeface="Times New Roman"/>
                        </a:rPr>
                        <a:t>.0</a:t>
                      </a:r>
                      <a:endParaRPr lang="el-GR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latin typeface="+mj-lt"/>
                          <a:ea typeface="Times New Roman"/>
                          <a:cs typeface="Times New Roman"/>
                        </a:rPr>
                        <a:t>1.</a:t>
                      </a:r>
                      <a:r>
                        <a:rPr lang="en-US" sz="2400">
                          <a:latin typeface="+mj-lt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el-GR" sz="2400">
                          <a:latin typeface="+mj-lt"/>
                          <a:ea typeface="Times New Roman"/>
                          <a:cs typeface="Times New Roman"/>
                        </a:rPr>
                        <a:t>%</a:t>
                      </a:r>
                      <a:endParaRPr lang="el-GR" sz="20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+mj-lt"/>
                          <a:ea typeface="Times New Roman"/>
                          <a:cs typeface="Times New Roman"/>
                        </a:rPr>
                        <a:t>Εργ.</a:t>
                      </a:r>
                      <a:r>
                        <a:rPr lang="el-GR" sz="2400" baseline="0" dirty="0" smtClean="0">
                          <a:latin typeface="+mj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l-GR" sz="2400" dirty="0" smtClean="0">
                          <a:latin typeface="+mj-lt"/>
                          <a:ea typeface="Times New Roman"/>
                          <a:cs typeface="Times New Roman"/>
                        </a:rPr>
                        <a:t>εξετάσεις</a:t>
                      </a:r>
                      <a:endParaRPr lang="el-GR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latin typeface="+mj-lt"/>
                          <a:ea typeface="Times New Roman"/>
                          <a:cs typeface="Times New Roman"/>
                        </a:rPr>
                        <a:t>141</a:t>
                      </a:r>
                      <a:r>
                        <a:rPr lang="en-US" sz="2400" dirty="0" smtClean="0">
                          <a:latin typeface="+mj-lt"/>
                          <a:ea typeface="Times New Roman"/>
                          <a:cs typeface="Times New Roman"/>
                        </a:rPr>
                        <a:t>.0</a:t>
                      </a:r>
                      <a:endParaRPr lang="el-GR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latin typeface="+mj-lt"/>
                          <a:ea typeface="Times New Roman"/>
                          <a:cs typeface="Times New Roman"/>
                        </a:rPr>
                        <a:t>5.2%</a:t>
                      </a:r>
                      <a:endParaRPr lang="el-GR" sz="20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latin typeface="+mj-lt"/>
                          <a:ea typeface="Times New Roman"/>
                          <a:cs typeface="Times New Roman"/>
                        </a:rPr>
                        <a:t>Αναλώσιμα</a:t>
                      </a:r>
                      <a:endParaRPr lang="el-GR" sz="20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latin typeface="+mj-lt"/>
                          <a:ea typeface="Times New Roman"/>
                          <a:cs typeface="Times New Roman"/>
                        </a:rPr>
                        <a:t>2000.</a:t>
                      </a:r>
                      <a:r>
                        <a:rPr lang="en-US" sz="2400" dirty="0" smtClean="0">
                          <a:latin typeface="+mj-lt"/>
                          <a:ea typeface="Times New Roman"/>
                          <a:cs typeface="Times New Roman"/>
                        </a:rPr>
                        <a:t>7</a:t>
                      </a:r>
                      <a:endParaRPr lang="el-GR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latin typeface="+mj-lt"/>
                          <a:ea typeface="Times New Roman"/>
                          <a:cs typeface="Times New Roman"/>
                        </a:rPr>
                        <a:t>73.7%</a:t>
                      </a:r>
                      <a:endParaRPr lang="el-GR" sz="20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latin typeface="+mj-lt"/>
                          <a:ea typeface="Times New Roman"/>
                          <a:cs typeface="Times New Roman"/>
                        </a:rPr>
                        <a:t>Φάρμακα</a:t>
                      </a:r>
                      <a:endParaRPr lang="el-GR" sz="20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latin typeface="+mj-lt"/>
                          <a:ea typeface="Times New Roman"/>
                          <a:cs typeface="Times New Roman"/>
                        </a:rPr>
                        <a:t>458</a:t>
                      </a:r>
                      <a:r>
                        <a:rPr lang="en-US" sz="2400" dirty="0" smtClean="0">
                          <a:latin typeface="+mj-lt"/>
                          <a:ea typeface="Times New Roman"/>
                          <a:cs typeface="Times New Roman"/>
                        </a:rPr>
                        <a:t>.0</a:t>
                      </a:r>
                      <a:r>
                        <a:rPr lang="el-GR" sz="2400" dirty="0" smtClean="0">
                          <a:latin typeface="+mj-lt"/>
                          <a:ea typeface="Times New Roman"/>
                          <a:cs typeface="Times New Roman"/>
                        </a:rPr>
                        <a:t> </a:t>
                      </a:r>
                      <a:endParaRPr lang="el-GR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latin typeface="+mj-lt"/>
                          <a:ea typeface="Times New Roman"/>
                          <a:cs typeface="Times New Roman"/>
                        </a:rPr>
                        <a:t>17%</a:t>
                      </a:r>
                      <a:endParaRPr lang="el-GR" sz="20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latin typeface="+mj-lt"/>
                          <a:ea typeface="Times New Roman"/>
                          <a:cs typeface="Times New Roman"/>
                        </a:rPr>
                        <a:t>Συνολικό κόστος</a:t>
                      </a:r>
                      <a:endParaRPr lang="el-GR" sz="20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latin typeface="+mj-lt"/>
                          <a:ea typeface="Times New Roman"/>
                          <a:cs typeface="Times New Roman"/>
                        </a:rPr>
                        <a:t>2712.</a:t>
                      </a:r>
                      <a:r>
                        <a:rPr lang="en-US" sz="2400" dirty="0" smtClean="0">
                          <a:latin typeface="+mj-lt"/>
                          <a:ea typeface="Times New Roman"/>
                          <a:cs typeface="Times New Roman"/>
                        </a:rPr>
                        <a:t>0</a:t>
                      </a:r>
                      <a:endParaRPr lang="el-GR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latin typeface="+mj-lt"/>
                          <a:ea typeface="Times New Roman"/>
                          <a:cs typeface="Times New Roman"/>
                        </a:rPr>
                        <a:t>100%</a:t>
                      </a:r>
                      <a:endParaRPr lang="el-GR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14282" y="6386476"/>
            <a:ext cx="6072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>
                <a:latin typeface="+mj-lt"/>
              </a:rPr>
              <a:t>Πηγή: Καραχάλιου Φ. ΜΔΕ, ΕΣΔΥ, 2013</a:t>
            </a:r>
            <a:endParaRPr lang="el-G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έρευνα στον διαβήτη ως επένδυση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ερευνητική δραστηριότητα στο πεδίο του διαβήτη αποτελεί μια «επένδυση για το μέλλον» στην περίπτωση της χώρας μας</a:t>
            </a:r>
          </a:p>
          <a:p>
            <a:endParaRPr lang="el-GR" dirty="0" smtClean="0"/>
          </a:p>
          <a:p>
            <a:r>
              <a:rPr lang="el-GR" dirty="0" smtClean="0"/>
              <a:t>Η έρευνα στους παραπάνω τομείς μπορεί να διαφωτίσει </a:t>
            </a:r>
            <a:r>
              <a:rPr lang="el-GR" dirty="0" smtClean="0">
                <a:solidFill>
                  <a:schemeClr val="bg1"/>
                </a:solidFill>
              </a:rPr>
              <a:t>εναλλακτικές πολιτικές υγείας</a:t>
            </a:r>
            <a:r>
              <a:rPr lang="el-GR" dirty="0" smtClean="0"/>
              <a:t>, οι οποίες θα αποσκοπούν στην </a:t>
            </a:r>
            <a:r>
              <a:rPr lang="el-GR" dirty="0" smtClean="0">
                <a:solidFill>
                  <a:schemeClr val="bg1"/>
                </a:solidFill>
              </a:rPr>
              <a:t>αλλαγή</a:t>
            </a:r>
            <a:r>
              <a:rPr lang="el-GR" dirty="0" smtClean="0"/>
              <a:t> του </a:t>
            </a:r>
            <a:r>
              <a:rPr lang="el-GR" dirty="0" smtClean="0">
                <a:solidFill>
                  <a:schemeClr val="bg1"/>
                </a:solidFill>
              </a:rPr>
              <a:t>στρεβλού υποδείγματος παροχής υπηρεσιών υγείας </a:t>
            </a:r>
            <a:r>
              <a:rPr lang="el-GR" dirty="0" smtClean="0"/>
              <a:t>σήμερα</a:t>
            </a:r>
          </a:p>
          <a:p>
            <a:pPr lvl="1"/>
            <a:r>
              <a:rPr lang="el-GR" dirty="0" smtClean="0"/>
              <a:t>Ιδίως στα χρόνια νοσήματα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smtClean="0"/>
              <a:t>Προς βελτίωση της οικονομικής αποδοτικότητας του συστήματος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507413" cy="52578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40000"/>
              </a:spcBef>
              <a:spcAft>
                <a:spcPct val="20000"/>
              </a:spcAft>
            </a:pPr>
            <a:r>
              <a:rPr lang="el-GR" sz="2400" dirty="0" smtClean="0"/>
              <a:t>Η </a:t>
            </a:r>
            <a:r>
              <a:rPr lang="el-GR" sz="2400" dirty="0" smtClean="0">
                <a:solidFill>
                  <a:schemeClr val="bg1"/>
                </a:solidFill>
              </a:rPr>
              <a:t>διατήρηση του επιπέδου υγείας</a:t>
            </a:r>
            <a:r>
              <a:rPr lang="el-GR" sz="2400" dirty="0" smtClean="0"/>
              <a:t> του πληθυσμού υπό </a:t>
            </a:r>
            <a:r>
              <a:rPr lang="el-GR" sz="2400" dirty="0" smtClean="0">
                <a:solidFill>
                  <a:schemeClr val="bg1"/>
                </a:solidFill>
              </a:rPr>
              <a:t>περιοριστικές</a:t>
            </a:r>
            <a:r>
              <a:rPr lang="el-GR" sz="2400" dirty="0" smtClean="0"/>
              <a:t> οικονομικές συνθήκες μπορεί να επιτευχθεί μόνο με </a:t>
            </a:r>
            <a:r>
              <a:rPr lang="el-GR" sz="2400" dirty="0" smtClean="0">
                <a:solidFill>
                  <a:schemeClr val="bg1"/>
                </a:solidFill>
              </a:rPr>
              <a:t>αλλαγή της «συνάρτησης παραγωγής»</a:t>
            </a:r>
          </a:p>
          <a:p>
            <a:pPr>
              <a:lnSpc>
                <a:spcPct val="90000"/>
              </a:lnSpc>
              <a:spcBef>
                <a:spcPct val="40000"/>
              </a:spcBef>
              <a:spcAft>
                <a:spcPct val="20000"/>
              </a:spcAft>
            </a:pPr>
            <a:r>
              <a:rPr lang="el-GR" sz="2400" dirty="0" smtClean="0"/>
              <a:t>Μεταξύ των δράσεων που προτείνονται</a:t>
            </a:r>
          </a:p>
          <a:p>
            <a:pPr lvl="1">
              <a:lnSpc>
                <a:spcPct val="90000"/>
              </a:lnSpc>
              <a:spcBef>
                <a:spcPct val="40000"/>
              </a:spcBef>
              <a:spcAft>
                <a:spcPct val="20000"/>
              </a:spcAft>
            </a:pPr>
            <a:r>
              <a:rPr lang="el-GR" sz="2200" dirty="0" smtClean="0"/>
              <a:t>Η έμφαση στον έλεγχο των παραγόντων κινδύνου</a:t>
            </a:r>
          </a:p>
          <a:p>
            <a:pPr lvl="1">
              <a:lnSpc>
                <a:spcPct val="90000"/>
              </a:lnSpc>
              <a:spcBef>
                <a:spcPct val="40000"/>
              </a:spcBef>
              <a:spcAft>
                <a:spcPct val="20000"/>
              </a:spcAft>
            </a:pPr>
            <a:r>
              <a:rPr lang="el-GR" sz="2200" dirty="0" smtClean="0"/>
              <a:t>Η εστίαση στον προσυμπτωματικό έλεγχο</a:t>
            </a:r>
          </a:p>
          <a:p>
            <a:pPr lvl="1">
              <a:lnSpc>
                <a:spcPct val="90000"/>
              </a:lnSpc>
              <a:spcBef>
                <a:spcPct val="40000"/>
              </a:spcBef>
              <a:spcAft>
                <a:spcPct val="20000"/>
              </a:spcAft>
            </a:pPr>
            <a:r>
              <a:rPr lang="el-GR" sz="2200" dirty="0" smtClean="0"/>
              <a:t>Η ορθή διαχείριση των πόρων, με έμφαση στο ανθρώπινο δυναμικό (κινητικότητα, αλλαγή ρόλων)</a:t>
            </a:r>
          </a:p>
          <a:p>
            <a:pPr lvl="1">
              <a:lnSpc>
                <a:spcPct val="90000"/>
              </a:lnSpc>
              <a:spcBef>
                <a:spcPct val="40000"/>
              </a:spcBef>
              <a:spcAft>
                <a:spcPct val="20000"/>
              </a:spcAft>
            </a:pPr>
            <a:r>
              <a:rPr lang="el-GR" sz="2200" dirty="0" smtClean="0"/>
              <a:t>Η άμβλυνση των ανισοτήτων στην πρόσβαση </a:t>
            </a:r>
          </a:p>
          <a:p>
            <a:pPr lvl="1">
              <a:lnSpc>
                <a:spcPct val="90000"/>
              </a:lnSpc>
              <a:spcBef>
                <a:spcPct val="40000"/>
              </a:spcBef>
              <a:spcAft>
                <a:spcPct val="20000"/>
              </a:spcAft>
            </a:pPr>
            <a:r>
              <a:rPr lang="el-GR" sz="2200" b="1" dirty="0" smtClean="0">
                <a:solidFill>
                  <a:srgbClr val="800000"/>
                </a:solidFill>
              </a:rPr>
              <a:t>Η διαχείριση των χρονίων νοσημάτων</a:t>
            </a:r>
          </a:p>
          <a:p>
            <a:pPr lvl="1">
              <a:lnSpc>
                <a:spcPct val="90000"/>
              </a:lnSpc>
              <a:spcBef>
                <a:spcPct val="40000"/>
              </a:spcBef>
              <a:spcAft>
                <a:spcPct val="20000"/>
              </a:spcAft>
            </a:pPr>
            <a:r>
              <a:rPr lang="el-GR" sz="2200" b="1" dirty="0" smtClean="0">
                <a:solidFill>
                  <a:srgbClr val="800000"/>
                </a:solidFill>
              </a:rPr>
              <a:t>Η συνέχεια της φροντίδας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el-GR" sz="3200" smtClean="0"/>
              <a:t>Η θεωρία της διαχείρισης της νόσου </a:t>
            </a:r>
            <a:br>
              <a:rPr lang="el-GR" sz="3200" smtClean="0"/>
            </a:br>
            <a:r>
              <a:rPr lang="el-GR" sz="3200" smtClean="0"/>
              <a:t>(</a:t>
            </a:r>
            <a:r>
              <a:rPr lang="en-GB" sz="3200" smtClean="0"/>
              <a:t>Disease Management</a:t>
            </a:r>
            <a:r>
              <a:rPr lang="el-GR" sz="3200" smtClean="0"/>
              <a:t>)</a:t>
            </a:r>
            <a:endParaRPr lang="en-US" sz="3200" smtClean="0"/>
          </a:p>
        </p:txBody>
      </p:sp>
      <p:sp>
        <p:nvSpPr>
          <p:cNvPr id="18435" name="Rectangle 3"/>
          <p:cNvSpPr>
            <a:spLocks noGrp="1"/>
          </p:cNvSpPr>
          <p:nvPr>
            <p:ph type="body" idx="4294967295"/>
          </p:nvPr>
        </p:nvSpPr>
        <p:spPr>
          <a:xfrm>
            <a:off x="571500" y="1785938"/>
            <a:ext cx="8248650" cy="4811712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40000"/>
              </a:spcBef>
              <a:spcAft>
                <a:spcPct val="15000"/>
              </a:spcAft>
            </a:pPr>
            <a:r>
              <a:rPr lang="el-GR" dirty="0" smtClean="0"/>
              <a:t>Η διαχείριση της νόσου εστιάζει στην </a:t>
            </a:r>
            <a:r>
              <a:rPr lang="el-GR" dirty="0" smtClean="0">
                <a:solidFill>
                  <a:schemeClr val="bg1"/>
                </a:solidFill>
              </a:rPr>
              <a:t>εξέλιξη της κλινικής πορείας</a:t>
            </a:r>
            <a:r>
              <a:rPr lang="el-GR" dirty="0" smtClean="0"/>
              <a:t> των ασθενών έναντι της μεμονωμένης αντιμετώπισης διακριτών επεισοδίων</a:t>
            </a:r>
            <a:endParaRPr lang="en-GB" dirty="0" smtClean="0"/>
          </a:p>
          <a:p>
            <a:pPr lvl="1">
              <a:lnSpc>
                <a:spcPct val="90000"/>
              </a:lnSpc>
              <a:spcBef>
                <a:spcPct val="40000"/>
              </a:spcBef>
              <a:spcAft>
                <a:spcPct val="15000"/>
              </a:spcAft>
            </a:pPr>
            <a:r>
              <a:rPr lang="el-GR" dirty="0" smtClean="0"/>
              <a:t>Οι </a:t>
            </a:r>
            <a:r>
              <a:rPr lang="el-GR" dirty="0" smtClean="0">
                <a:solidFill>
                  <a:schemeClr val="bg1"/>
                </a:solidFill>
              </a:rPr>
              <a:t>χρόνιες</a:t>
            </a:r>
            <a:r>
              <a:rPr lang="el-GR" dirty="0" smtClean="0"/>
              <a:t> καταστάσεις αποτελούν </a:t>
            </a:r>
            <a:r>
              <a:rPr lang="el-GR" dirty="0" smtClean="0">
                <a:solidFill>
                  <a:schemeClr val="bg1"/>
                </a:solidFill>
              </a:rPr>
              <a:t>προνομιακό πεδίο</a:t>
            </a:r>
            <a:r>
              <a:rPr lang="el-GR" dirty="0" smtClean="0"/>
              <a:t> εφαρμογής της πρακτικής αυτής</a:t>
            </a:r>
          </a:p>
          <a:p>
            <a:pPr>
              <a:lnSpc>
                <a:spcPct val="90000"/>
              </a:lnSpc>
              <a:spcBef>
                <a:spcPct val="40000"/>
              </a:spcBef>
              <a:spcAft>
                <a:spcPct val="15000"/>
              </a:spcAft>
            </a:pPr>
            <a:endParaRPr lang="el-GR" dirty="0" smtClean="0"/>
          </a:p>
          <a:p>
            <a:pPr>
              <a:lnSpc>
                <a:spcPct val="90000"/>
              </a:lnSpc>
              <a:spcBef>
                <a:spcPct val="40000"/>
              </a:spcBef>
              <a:spcAft>
                <a:spcPct val="15000"/>
              </a:spcAft>
            </a:pPr>
            <a:r>
              <a:rPr lang="el-GR" dirty="0" smtClean="0"/>
              <a:t>Η ορθή διαχείριση της νόσου στον διαβήτη είναι ουσιαστικής σημασίας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0" y="404664"/>
            <a:ext cx="8026400" cy="1193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1772815"/>
            <a:ext cx="7776864" cy="508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5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Διαβήτης και ποσοστά συμμετοχής: μια ανάλυση </a:t>
            </a:r>
            <a:r>
              <a:rPr lang="en-US" dirty="0" smtClean="0"/>
              <a:t>cost-benefit</a:t>
            </a:r>
            <a:endParaRPr lang="el-GR" dirty="0"/>
          </a:p>
        </p:txBody>
      </p:sp>
      <p:pic>
        <p:nvPicPr>
          <p:cNvPr id="552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000241"/>
            <a:ext cx="8229600" cy="303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5500703"/>
            <a:ext cx="8748739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Διαβήτης και ποσοστά συμμετοχής: μια ανάλυση </a:t>
            </a:r>
            <a:r>
              <a:rPr lang="en-US" dirty="0" smtClean="0"/>
              <a:t>cost-benefit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600200"/>
            <a:ext cx="8472518" cy="4525963"/>
          </a:xfrm>
        </p:spPr>
        <p:txBody>
          <a:bodyPr/>
          <a:lstStyle/>
          <a:p>
            <a:r>
              <a:rPr lang="el-GR" dirty="0" smtClean="0"/>
              <a:t>Διερεύνηση των </a:t>
            </a:r>
            <a:r>
              <a:rPr lang="el-GR" dirty="0" smtClean="0">
                <a:solidFill>
                  <a:schemeClr val="bg1"/>
                </a:solidFill>
              </a:rPr>
              <a:t>οικονομικών επιπτώσεων </a:t>
            </a:r>
            <a:r>
              <a:rPr lang="el-GR" dirty="0" smtClean="0"/>
              <a:t>από μια ενδεχόμενη </a:t>
            </a:r>
            <a:r>
              <a:rPr lang="el-GR" dirty="0" smtClean="0">
                <a:solidFill>
                  <a:schemeClr val="bg1"/>
                </a:solidFill>
              </a:rPr>
              <a:t>πλήρη κάλυψη </a:t>
            </a:r>
            <a:r>
              <a:rPr lang="el-GR" dirty="0" smtClean="0"/>
              <a:t>των </a:t>
            </a:r>
            <a:r>
              <a:rPr lang="en-US" dirty="0" smtClean="0"/>
              <a:t>per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l-GR" dirty="0" smtClean="0"/>
              <a:t>παραγόντων από την ασφάλιση (0% συμμετοχή των ασθενών)</a:t>
            </a:r>
          </a:p>
          <a:p>
            <a:pPr lvl="1"/>
            <a:r>
              <a:rPr lang="el-GR" b="1" dirty="0" smtClean="0">
                <a:solidFill>
                  <a:srgbClr val="800000"/>
                </a:solidFill>
              </a:rPr>
              <a:t>Υπενθυμίζεται: η μελέτη διεξήχθη το 2009!</a:t>
            </a:r>
          </a:p>
          <a:p>
            <a:r>
              <a:rPr lang="el-GR" dirty="0" smtClean="0"/>
              <a:t>Η παρέμβαση προσθέτει κόστος φαρμάκου και αφαιρεί κόστος επιπλοκών (λόγω βελτίωσης της ρύθμισης)</a:t>
            </a:r>
          </a:p>
          <a:p>
            <a:endParaRPr lang="el-GR" dirty="0" smtClean="0"/>
          </a:p>
          <a:p>
            <a:r>
              <a:rPr lang="el-GR" dirty="0" smtClean="0"/>
              <a:t>Αποτελέσματα: </a:t>
            </a:r>
            <a:r>
              <a:rPr lang="el-GR" dirty="0" smtClean="0">
                <a:solidFill>
                  <a:schemeClr val="bg1"/>
                </a:solidFill>
              </a:rPr>
              <a:t>για κάθε 1 ευρώ </a:t>
            </a:r>
            <a:r>
              <a:rPr lang="el-GR" dirty="0" smtClean="0"/>
              <a:t>που θα επένδυε η ασφάλιση καλύπτοντας πλήρως τη θεραπεία, σε 3 έτη θα δημιουργούσε </a:t>
            </a:r>
            <a:r>
              <a:rPr lang="el-GR" dirty="0" smtClean="0">
                <a:solidFill>
                  <a:schemeClr val="bg1"/>
                </a:solidFill>
              </a:rPr>
              <a:t>καθαρή περιστολή του κόστους κατά 1,23€ </a:t>
            </a:r>
            <a:r>
              <a:rPr lang="el-GR" dirty="0" smtClean="0"/>
              <a:t>(απόδοση της τάξης του 123%)</a:t>
            </a:r>
          </a:p>
          <a:p>
            <a:pPr lvl="1"/>
            <a:r>
              <a:rPr lang="el-GR" dirty="0" smtClean="0">
                <a:solidFill>
                  <a:srgbClr val="800000"/>
                </a:solidFill>
              </a:rPr>
              <a:t>Η μελέτη είχε τεκμηριωμένη επίδραση στην πολιτική υγείας 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Εισαγωγή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σακχαρώδης διαβήτης, δίχως αμφιβολία, αποτελεί σήμερα ένα από τα </a:t>
            </a:r>
            <a:r>
              <a:rPr lang="el-GR" dirty="0" smtClean="0">
                <a:solidFill>
                  <a:schemeClr val="bg1"/>
                </a:solidFill>
              </a:rPr>
              <a:t>μείζονα προβλήματα δημόσιας υγείας</a:t>
            </a:r>
          </a:p>
          <a:p>
            <a:endParaRPr lang="el-GR" dirty="0" smtClean="0"/>
          </a:p>
          <a:p>
            <a:r>
              <a:rPr lang="el-GR" dirty="0" smtClean="0"/>
              <a:t>Οι μεταβολές στο πρότυπο διαβίωσης, στο πρότυπο νοσηρότητας και στην ηλικιακή σύνθεση του πληθυσμού (</a:t>
            </a:r>
            <a:r>
              <a:rPr lang="el-GR" dirty="0" smtClean="0">
                <a:solidFill>
                  <a:schemeClr val="bg1"/>
                </a:solidFill>
              </a:rPr>
              <a:t>επιδημιολογική μεταβολή</a:t>
            </a:r>
            <a:r>
              <a:rPr lang="el-GR" dirty="0" smtClean="0"/>
              <a:t>), έχουν συνδράμει κατά πολύ στη </a:t>
            </a:r>
            <a:r>
              <a:rPr lang="el-GR" dirty="0" smtClean="0">
                <a:solidFill>
                  <a:schemeClr val="bg1"/>
                </a:solidFill>
              </a:rPr>
              <a:t>μεγέθυνση του προβλήματος</a:t>
            </a:r>
          </a:p>
          <a:p>
            <a:pPr lvl="1"/>
            <a:r>
              <a:rPr lang="el-GR" dirty="0" smtClean="0"/>
              <a:t>Και </a:t>
            </a:r>
            <a:r>
              <a:rPr lang="el-GR" dirty="0" smtClean="0">
                <a:solidFill>
                  <a:schemeClr val="bg1"/>
                </a:solidFill>
              </a:rPr>
              <a:t>αναμένεται να συνεχίσουν</a:t>
            </a:r>
            <a:r>
              <a:rPr lang="el-GR" dirty="0" smtClean="0"/>
              <a:t> να συνδράμουν και στο μέλλον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/>
              <a:t>Και βεβαίως και άλλα μέτρα, μεταξύ αυτών η πρόσβαση σε αποδοτικές θεραπείες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628800"/>
            <a:ext cx="8470900" cy="1422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3284984"/>
            <a:ext cx="8568952" cy="302433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4644008" y="5589240"/>
            <a:ext cx="3960440" cy="0"/>
          </a:xfrm>
          <a:prstGeom prst="line">
            <a:avLst/>
          </a:prstGeom>
          <a:ln w="41275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67544" y="5949280"/>
            <a:ext cx="5760640" cy="0"/>
          </a:xfrm>
          <a:prstGeom prst="line">
            <a:avLst/>
          </a:prstGeom>
          <a:ln w="41275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6867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Ορισμένα συμπεράσματα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l-GR" dirty="0" smtClean="0">
                <a:solidFill>
                  <a:schemeClr val="bg1"/>
                </a:solidFill>
              </a:rPr>
              <a:t>χρόνια νοσηρότητα </a:t>
            </a:r>
            <a:r>
              <a:rPr lang="el-GR" dirty="0" smtClean="0"/>
              <a:t>αποτελεί το </a:t>
            </a:r>
            <a:r>
              <a:rPr lang="el-GR" dirty="0" smtClean="0">
                <a:solidFill>
                  <a:schemeClr val="bg1"/>
                </a:solidFill>
              </a:rPr>
              <a:t>βασικό ζήτημα </a:t>
            </a:r>
            <a:r>
              <a:rPr lang="el-GR" dirty="0" smtClean="0"/>
              <a:t>στην ατζέντα της πολιτικής υγείας για τα επόμενα χρόνια</a:t>
            </a:r>
          </a:p>
          <a:p>
            <a:pPr lvl="1"/>
            <a:r>
              <a:rPr lang="el-GR" dirty="0" smtClean="0"/>
              <a:t>Νοσήματα με νοσολογικό και οικονομικό φορτίο όπως αυτά του </a:t>
            </a:r>
            <a:r>
              <a:rPr lang="el-GR" dirty="0" smtClean="0">
                <a:solidFill>
                  <a:schemeClr val="bg1"/>
                </a:solidFill>
              </a:rPr>
              <a:t>διαβήτη</a:t>
            </a:r>
            <a:r>
              <a:rPr lang="el-GR" dirty="0" smtClean="0"/>
              <a:t> είναι προφανώς </a:t>
            </a:r>
            <a:r>
              <a:rPr lang="el-GR" dirty="0" smtClean="0">
                <a:solidFill>
                  <a:schemeClr val="bg1"/>
                </a:solidFill>
              </a:rPr>
              <a:t>προτεραιότητες</a:t>
            </a:r>
          </a:p>
          <a:p>
            <a:r>
              <a:rPr lang="el-GR" dirty="0" smtClean="0"/>
              <a:t>Η </a:t>
            </a:r>
            <a:r>
              <a:rPr lang="el-GR" dirty="0" smtClean="0">
                <a:solidFill>
                  <a:schemeClr val="bg1"/>
                </a:solidFill>
              </a:rPr>
              <a:t>ερευνητική δραστηριότητα </a:t>
            </a:r>
            <a:r>
              <a:rPr lang="el-GR" dirty="0" smtClean="0"/>
              <a:t>στο πεδίο του διαβήτη στην Ελλάδα είναι </a:t>
            </a:r>
            <a:r>
              <a:rPr lang="el-GR" dirty="0" smtClean="0">
                <a:solidFill>
                  <a:schemeClr val="bg1"/>
                </a:solidFill>
              </a:rPr>
              <a:t>εκτενής</a:t>
            </a:r>
          </a:p>
          <a:p>
            <a:endParaRPr lang="el-GR" dirty="0" smtClean="0"/>
          </a:p>
          <a:p>
            <a:r>
              <a:rPr lang="el-GR" dirty="0" smtClean="0"/>
              <a:t>Οι ερευνητικές προσπάθειες, οφείλουν να συνδυαστούν και να διερευνήσουν τις </a:t>
            </a:r>
            <a:r>
              <a:rPr lang="el-GR" b="1" dirty="0" smtClean="0">
                <a:solidFill>
                  <a:schemeClr val="bg1"/>
                </a:solidFill>
              </a:rPr>
              <a:t>νέες τάσεις στα ασφαλιστικά συστήματα</a:t>
            </a:r>
            <a:r>
              <a:rPr lang="el-GR" dirty="0" smtClean="0"/>
              <a:t> (π.χ. </a:t>
            </a:r>
            <a:r>
              <a:rPr lang="en-US" dirty="0" smtClean="0"/>
              <a:t>Value-Based Insurance Design</a:t>
            </a:r>
            <a:r>
              <a:rPr lang="el-GR" dirty="0" smtClean="0"/>
              <a:t>)</a:t>
            </a:r>
            <a:endParaRPr lang="en-US" dirty="0" smtClean="0"/>
          </a:p>
          <a:p>
            <a:pPr lvl="1"/>
            <a:r>
              <a:rPr lang="el-GR" dirty="0" smtClean="0"/>
              <a:t>Με στόχο τη </a:t>
            </a:r>
            <a:r>
              <a:rPr lang="el-GR" dirty="0" smtClean="0">
                <a:solidFill>
                  <a:schemeClr val="bg1"/>
                </a:solidFill>
              </a:rPr>
              <a:t>βελτίωση της υγείας των ασθενών</a:t>
            </a:r>
          </a:p>
          <a:p>
            <a:pPr lvl="1"/>
            <a:r>
              <a:rPr lang="el-GR" dirty="0" smtClean="0"/>
              <a:t>Αλλά και των </a:t>
            </a:r>
            <a:r>
              <a:rPr lang="el-GR" dirty="0" smtClean="0">
                <a:solidFill>
                  <a:schemeClr val="bg1"/>
                </a:solidFill>
              </a:rPr>
              <a:t>οικονομικών του συστήματος</a:t>
            </a:r>
            <a:endParaRPr lang="el-G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2500313"/>
            <a:ext cx="8229600" cy="1143000"/>
          </a:xfrm>
        </p:spPr>
        <p:txBody>
          <a:bodyPr/>
          <a:lstStyle/>
          <a:p>
            <a:r>
              <a:rPr lang="el-GR" smtClean="0"/>
              <a:t>Ευχαριστώ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5072063"/>
            <a:ext cx="8229600" cy="1054100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smtClean="0">
                <a:hlinkClick r:id="rId2"/>
              </a:rPr>
              <a:t>k.athanasakis@gmail.com</a:t>
            </a:r>
            <a:endParaRPr lang="en-US" smtClean="0"/>
          </a:p>
          <a:p>
            <a:pPr>
              <a:buFont typeface="Arial" pitchFamily="34" charset="0"/>
              <a:buNone/>
            </a:pPr>
            <a:r>
              <a:rPr lang="en-US" smtClean="0"/>
              <a:t>kathanasakis@esdy.edu.gr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l-GR"/>
              <a:t>Εισαγωγή</a:t>
            </a:r>
          </a:p>
        </p:txBody>
      </p:sp>
      <p:graphicFrame>
        <p:nvGraphicFramePr>
          <p:cNvPr id="8562" name="Group 370"/>
          <p:cNvGraphicFramePr>
            <a:graphicFrameLocks noGrp="1"/>
          </p:cNvGraphicFramePr>
          <p:nvPr>
            <p:ph idx="1"/>
          </p:nvPr>
        </p:nvGraphicFramePr>
        <p:xfrm>
          <a:off x="323850" y="2349500"/>
          <a:ext cx="8424863" cy="4278314"/>
        </p:xfrm>
        <a:graphic>
          <a:graphicData uri="http://schemas.openxmlformats.org/drawingml/2006/table">
            <a:tbl>
              <a:tblPr/>
              <a:tblGrid>
                <a:gridCol w="3397250"/>
                <a:gridCol w="849313"/>
                <a:gridCol w="1203325"/>
                <a:gridCol w="1204912"/>
                <a:gridCol w="1770063"/>
              </a:tblGrid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Έτος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Άνδρες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Γυναίκες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Σύνολο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F497A"/>
                    </a:solidFill>
                  </a:tcPr>
                </a:tc>
              </a:tr>
              <a:tr h="2968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Β.Καραμάνος, Π.Χριστακόπουλος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Χ.Τούντας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1970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3.2%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2.8% (Αστικός)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1970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1,2%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1,2%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1,3% (Αγροτικός)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Μελέτη Αθηνών (Γεν.πληθυσμός).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Μουλόπουλος και συν.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1980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3%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3,5%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Μελέτη Αιγάλεω (Γεν.πληθυσμός).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Κατσιλάμπρος και συν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1990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3%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Μελέτη ΑΤΤΙΚΑ (Γεν.πληθυσμός).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Πίτσαβος και συν.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Μελέτη Σαλαμίς (Γεν. πληθυσμός). Γκίκας και συν.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2002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2006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8,5%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9,7%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7,8%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9,3%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8,2%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9,5%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Μελέτη- Λυγουργιό (Γεν.πληθυσμός).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Μελιδώνης και συν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2004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7,4%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554" name="Rectangle 362"/>
          <p:cNvSpPr>
            <a:spLocks noChangeArrowheads="1"/>
          </p:cNvSpPr>
          <p:nvPr/>
        </p:nvSpPr>
        <p:spPr bwMode="auto">
          <a:xfrm>
            <a:off x="395288" y="1412875"/>
            <a:ext cx="8748712" cy="81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90000"/>
            </a:pPr>
            <a:r>
              <a:rPr lang="el-GR" sz="2600" dirty="0">
                <a:solidFill>
                  <a:srgbClr val="000066"/>
                </a:solidFill>
                <a:latin typeface="+mj-lt"/>
              </a:rPr>
              <a:t>Στη χώρα μας, η συχνότητα του ΣΔτ2 στον ενήλικο πληθυσμό τα τελευταία χρόνια εμφανίζει </a:t>
            </a:r>
            <a:r>
              <a:rPr lang="el-GR" sz="2600" dirty="0">
                <a:solidFill>
                  <a:schemeClr val="bg1"/>
                </a:solidFill>
                <a:latin typeface="+mj-lt"/>
              </a:rPr>
              <a:t>ισχυρή αυξητική τάση</a:t>
            </a:r>
            <a:r>
              <a:rPr lang="el-GR" sz="2600" dirty="0">
                <a:solidFill>
                  <a:srgbClr val="000066"/>
                </a:solidFill>
                <a:latin typeface="+mj-lt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Δεδομένα επιπολασμού του ΣΔ στην Ελλάδα: ΕΣΔΥ 2010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3200" dirty="0" smtClean="0"/>
              <a:t>Σε δείγμα </a:t>
            </a:r>
            <a:r>
              <a:rPr lang="el-GR" sz="3200" b="1" dirty="0" smtClean="0">
                <a:solidFill>
                  <a:srgbClr val="800000"/>
                </a:solidFill>
              </a:rPr>
              <a:t>30.843 ερωτώμενων</a:t>
            </a:r>
            <a:r>
              <a:rPr lang="el-GR" sz="3200" dirty="0" smtClean="0"/>
              <a:t>:</a:t>
            </a:r>
          </a:p>
          <a:p>
            <a:pPr lvl="1"/>
            <a:r>
              <a:rPr lang="el-GR" sz="3200" dirty="0" smtClean="0">
                <a:solidFill>
                  <a:schemeClr val="bg1"/>
                </a:solidFill>
              </a:rPr>
              <a:t>Επιπολασμός</a:t>
            </a:r>
            <a:r>
              <a:rPr lang="el-GR" sz="3200" dirty="0" smtClean="0"/>
              <a:t> στον γενικό πληθυσμό (διαγνωσμένοι): </a:t>
            </a:r>
            <a:r>
              <a:rPr lang="el-GR" sz="3200" dirty="0" smtClean="0">
                <a:solidFill>
                  <a:schemeClr val="bg1"/>
                </a:solidFill>
              </a:rPr>
              <a:t>6,6%</a:t>
            </a:r>
          </a:p>
          <a:p>
            <a:pPr lvl="1"/>
            <a:r>
              <a:rPr lang="el-GR" sz="3200" dirty="0" smtClean="0"/>
              <a:t>Άνδρες: 7,7%, Γυναίκες: 5,6%</a:t>
            </a:r>
          </a:p>
          <a:p>
            <a:pPr lvl="1"/>
            <a:r>
              <a:rPr lang="el-GR" sz="3200" dirty="0" smtClean="0"/>
              <a:t>Ηλικίες 45-64: 7,1%, Ηλικίες 65+: 18,3%</a:t>
            </a:r>
          </a:p>
          <a:p>
            <a:pPr lvl="1"/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l-GR"/>
              <a:t>Εισαγωγή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28775"/>
            <a:ext cx="8675687" cy="4679950"/>
          </a:xfrm>
        </p:spPr>
        <p:txBody>
          <a:bodyPr/>
          <a:lstStyle/>
          <a:p>
            <a:r>
              <a:rPr lang="el-GR" sz="2800" dirty="0" smtClean="0"/>
              <a:t>Συνεπεία του υψηλού επιπολασμού αλλά και των αναγκών των πασχόντων σε ενίοτε εντατική φροντίδα, ο </a:t>
            </a:r>
            <a:r>
              <a:rPr lang="el-GR" sz="2800" dirty="0"/>
              <a:t>ΣΔτ2 </a:t>
            </a:r>
            <a:r>
              <a:rPr lang="el-GR" sz="2800" dirty="0" smtClean="0"/>
              <a:t>ευθύνεται </a:t>
            </a:r>
            <a:r>
              <a:rPr lang="el-GR" sz="2800" dirty="0"/>
              <a:t>για </a:t>
            </a:r>
            <a:r>
              <a:rPr lang="el-GR" sz="2800" dirty="0">
                <a:solidFill>
                  <a:schemeClr val="bg1"/>
                </a:solidFill>
              </a:rPr>
              <a:t>σημαντικές υγειονομικές δαπάνες</a:t>
            </a:r>
            <a:r>
              <a:rPr lang="el-GR" sz="2800" dirty="0"/>
              <a:t> στα συστήματα υγείας διεθνώς</a:t>
            </a:r>
          </a:p>
          <a:p>
            <a:pPr>
              <a:buFont typeface="Wingdings" pitchFamily="2" charset="2"/>
              <a:buNone/>
            </a:pPr>
            <a:endParaRPr lang="el-GR" sz="2800" dirty="0"/>
          </a:p>
          <a:p>
            <a:r>
              <a:rPr lang="el-GR" sz="2800" dirty="0"/>
              <a:t>Ενδεικτικά</a:t>
            </a:r>
            <a:r>
              <a:rPr lang="en-US" sz="2800" dirty="0"/>
              <a:t>, </a:t>
            </a:r>
            <a:r>
              <a:rPr lang="el-GR" sz="2800" dirty="0"/>
              <a:t>σύμφωνα με τη μελέτη </a:t>
            </a:r>
            <a:r>
              <a:rPr lang="en-US" sz="2800" dirty="0"/>
              <a:t>CODE-2, </a:t>
            </a:r>
            <a:r>
              <a:rPr lang="el-GR" sz="2800" dirty="0"/>
              <a:t>το κόστος του διαβήτη στην Ευρώπη εκτιμάται ότι αντιστοιχεί στο </a:t>
            </a:r>
            <a:r>
              <a:rPr lang="el-GR" sz="2800" dirty="0">
                <a:solidFill>
                  <a:schemeClr val="bg1"/>
                </a:solidFill>
              </a:rPr>
              <a:t>3%-6% των συνολικών υγειονομικών δαπανών</a:t>
            </a:r>
            <a:r>
              <a:rPr lang="el-GR" sz="2800" dirty="0"/>
              <a:t> κάθε χώρας</a:t>
            </a:r>
            <a:r>
              <a:rPr lang="en-US" sz="2800" baseline="30000" dirty="0"/>
              <a:t>1</a:t>
            </a:r>
            <a:r>
              <a:rPr lang="el-GR" sz="2800" dirty="0"/>
              <a:t> </a:t>
            </a:r>
            <a:r>
              <a:rPr lang="en-US" sz="2800" dirty="0" smtClean="0"/>
              <a:t>(</a:t>
            </a:r>
            <a:r>
              <a:rPr lang="el-GR" sz="2800" dirty="0" smtClean="0"/>
              <a:t>με αναγωγή, περί το 1 δισ. </a:t>
            </a:r>
            <a:r>
              <a:rPr lang="el-GR" sz="2800" smtClean="0"/>
              <a:t>ετησίως </a:t>
            </a:r>
            <a:r>
              <a:rPr lang="el-GR" sz="2800" dirty="0" smtClean="0"/>
              <a:t>στην Ελλάδα)</a:t>
            </a: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sz="16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/>
              <a:t>1</a:t>
            </a:r>
            <a:r>
              <a:rPr lang="en-US" sz="1600" dirty="0"/>
              <a:t>. </a:t>
            </a:r>
            <a:r>
              <a:rPr lang="en-GB" sz="1400" dirty="0" err="1"/>
              <a:t>Jonsson</a:t>
            </a:r>
            <a:r>
              <a:rPr lang="en-GB" sz="1400" dirty="0"/>
              <a:t> B, CODE-2 Advisory Board: Revealing the cost of type II diabetes in Europe, </a:t>
            </a:r>
            <a:r>
              <a:rPr lang="en-GB" sz="1400" dirty="0" err="1"/>
              <a:t>Diabetologia</a:t>
            </a:r>
            <a:r>
              <a:rPr lang="en-GB" sz="1400" dirty="0"/>
              <a:t>, 2002; 45(7):S5-12</a:t>
            </a:r>
            <a:r>
              <a:rPr lang="el-GR" sz="1400" dirty="0"/>
              <a:t> </a:t>
            </a:r>
            <a:r>
              <a:rPr lang="en-US" sz="1400" dirty="0"/>
              <a:t>2002</a:t>
            </a:r>
            <a:endParaRPr lang="el-G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4"/>
            <a:ext cx="8229600" cy="1143000"/>
          </a:xfrm>
        </p:spPr>
        <p:txBody>
          <a:bodyPr/>
          <a:lstStyle/>
          <a:p>
            <a:r>
              <a:rPr lang="el-GR" dirty="0" smtClean="0"/>
              <a:t>Σακχαρώδης διαβήτης και κόστος:</a:t>
            </a:r>
            <a:br>
              <a:rPr lang="el-GR" dirty="0" smtClean="0"/>
            </a:br>
            <a:r>
              <a:rPr lang="el-GR" dirty="0" smtClean="0"/>
              <a:t>δεδομένα από την Ελλάδα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Διαχείριση και Οικονομική Αξιολόγηση του ΣΔτ2 στην Ελλάδα: Μελέτη ΕΣΔΥ 2009</a:t>
            </a:r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3116"/>
            <a:ext cx="880336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l-GR"/>
              <a:t>Σκοπός της μελέτης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781550"/>
          </a:xfrm>
        </p:spPr>
        <p:txBody>
          <a:bodyPr/>
          <a:lstStyle/>
          <a:p>
            <a:r>
              <a:rPr lang="el-GR" sz="2800" dirty="0"/>
              <a:t>Η αποτύπωση του </a:t>
            </a:r>
            <a:r>
              <a:rPr lang="el-GR" sz="2800" dirty="0">
                <a:solidFill>
                  <a:schemeClr val="bg1"/>
                </a:solidFill>
              </a:rPr>
              <a:t>υποδείγματος διαχείρισης </a:t>
            </a:r>
            <a:r>
              <a:rPr lang="el-GR" sz="2800" dirty="0"/>
              <a:t>των ασθενών με ΣΔτ2 (</a:t>
            </a:r>
            <a:r>
              <a:rPr lang="en-US" sz="2800" dirty="0"/>
              <a:t>patient management model</a:t>
            </a:r>
            <a:r>
              <a:rPr lang="el-GR" sz="2800" dirty="0"/>
              <a:t>)</a:t>
            </a:r>
            <a:r>
              <a:rPr lang="en-US" sz="2800" dirty="0"/>
              <a:t> </a:t>
            </a:r>
            <a:r>
              <a:rPr lang="el-GR" sz="2800" dirty="0"/>
              <a:t>κατά τη συνήθη κλινική πρακτική</a:t>
            </a:r>
          </a:p>
          <a:p>
            <a:r>
              <a:rPr lang="el-GR" sz="2800" dirty="0"/>
              <a:t>Ο </a:t>
            </a:r>
            <a:r>
              <a:rPr lang="el-GR" sz="2800" dirty="0">
                <a:solidFill>
                  <a:schemeClr val="bg1"/>
                </a:solidFill>
              </a:rPr>
              <a:t>προσδιορισμός του άμεσου κόστους </a:t>
            </a:r>
            <a:r>
              <a:rPr lang="el-GR" sz="2800" dirty="0"/>
              <a:t>για την αντιμετώπιση της νόσου στην Ελληνική υγειονομική πραγματικότητα</a:t>
            </a:r>
          </a:p>
          <a:p>
            <a:pPr lvl="2">
              <a:buClr>
                <a:schemeClr val="tx1"/>
              </a:buClr>
              <a:buFont typeface="Wingdings" pitchFamily="2" charset="2"/>
              <a:buChar char="Ø"/>
            </a:pPr>
            <a:r>
              <a:rPr lang="el-GR" i="1" dirty="0"/>
              <a:t>Απώτερος στόχος: η συμβολή στην προσπάθεια δημιουργίας ενός </a:t>
            </a:r>
            <a:r>
              <a:rPr lang="el-GR" i="1" dirty="0">
                <a:solidFill>
                  <a:schemeClr val="bg1"/>
                </a:solidFill>
              </a:rPr>
              <a:t>συστήματος υποστήριξης για τη λήψη αποφάσεων</a:t>
            </a:r>
            <a:r>
              <a:rPr lang="el-GR" i="1" dirty="0"/>
              <a:t>, οι οποίες θα αφορούν στη διαχείριση του ασθενούς με Σακχαρώδη Διαβήτη τύπου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61" name="Rectangle 165"/>
          <p:cNvSpPr>
            <a:spLocks noGrp="1" noChangeArrowheads="1"/>
          </p:cNvSpPr>
          <p:nvPr>
            <p:ph type="title"/>
          </p:nvPr>
        </p:nvSpPr>
        <p:spPr>
          <a:xfrm>
            <a:off x="179388" y="260350"/>
            <a:ext cx="8640762" cy="936625"/>
          </a:xfrm>
          <a:ln/>
        </p:spPr>
        <p:txBody>
          <a:bodyPr/>
          <a:lstStyle/>
          <a:p>
            <a:r>
              <a:rPr lang="el-GR" sz="3600"/>
              <a:t>Αποτελέσματα: ετήσιο κόστος θεραπείας</a:t>
            </a:r>
          </a:p>
        </p:txBody>
      </p:sp>
      <p:graphicFrame>
        <p:nvGraphicFramePr>
          <p:cNvPr id="30046" name="Group 350"/>
          <p:cNvGraphicFramePr>
            <a:graphicFrameLocks noGrp="1"/>
          </p:cNvGraphicFramePr>
          <p:nvPr>
            <p:ph idx="1"/>
          </p:nvPr>
        </p:nvGraphicFramePr>
        <p:xfrm>
          <a:off x="468313" y="2492375"/>
          <a:ext cx="8496300" cy="4228466"/>
        </p:xfrm>
        <a:graphic>
          <a:graphicData uri="http://schemas.openxmlformats.org/drawingml/2006/table">
            <a:tbl>
              <a:tblPr/>
              <a:tblGrid>
                <a:gridCol w="2701925"/>
                <a:gridCol w="1917700"/>
                <a:gridCol w="981075"/>
                <a:gridCol w="1930400"/>
                <a:gridCol w="965200"/>
              </a:tblGrid>
              <a:tr h="801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Ρυθμισμένοι ασθενείς (€)</a:t>
                      </a: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 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Μη ρυθμισμένοι ασθενείς (€)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0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Κόστος διαγνωστικών εξετάσεων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428,9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43,6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720,2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45,9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0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Κόστος επισκέψεων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214,6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21,8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408,2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26,0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48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Κόστος φαρμακευτικής αγωγής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339,5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34,5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441,5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28,1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Συνολικό μέσο 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ετήσιο κόστος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983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100,00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1.569,9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100,00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041" name="Rectangle 345"/>
          <p:cNvSpPr>
            <a:spLocks noChangeArrowheads="1"/>
          </p:cNvSpPr>
          <p:nvPr/>
        </p:nvSpPr>
        <p:spPr bwMode="auto">
          <a:xfrm>
            <a:off x="395288" y="1916113"/>
            <a:ext cx="8229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2800" dirty="0">
                <a:solidFill>
                  <a:schemeClr val="tx2"/>
                </a:solidFill>
                <a:latin typeface="+mj-lt"/>
              </a:rPr>
              <a:t>Συνολικό μέσο ετήσιο κόστος κατά ομάδα ασθενών και κατά κατηγορία δαπάνης</a:t>
            </a:r>
          </a:p>
        </p:txBody>
      </p:sp>
      <p:sp>
        <p:nvSpPr>
          <p:cNvPr id="30047" name="Rectangle 351"/>
          <p:cNvSpPr>
            <a:spLocks noChangeArrowheads="1"/>
          </p:cNvSpPr>
          <p:nvPr/>
        </p:nvSpPr>
        <p:spPr bwMode="auto">
          <a:xfrm>
            <a:off x="1187450" y="3500438"/>
            <a:ext cx="7058025" cy="151288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</a:pPr>
            <a:r>
              <a:rPr lang="el-GR" sz="2800" dirty="0">
                <a:solidFill>
                  <a:schemeClr val="bg1"/>
                </a:solidFill>
                <a:latin typeface="+mj-lt"/>
              </a:rPr>
              <a:t>50% υψηλότερο κόστος θεραπείας για τους μη ρυθμισμένους ασθενείς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30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47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kostas">
  <a:themeElements>
    <a:clrScheme name="kostas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kosta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ostas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7_Μετρό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7_Μετρό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3430</TotalTime>
  <Words>1069</Words>
  <Application>Microsoft Office PowerPoint</Application>
  <PresentationFormat>Προβολή στην οθόνη (4:3)</PresentationFormat>
  <Paragraphs>187</Paragraphs>
  <Slides>22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22</vt:i4>
      </vt:variant>
    </vt:vector>
  </HeadingPairs>
  <TitlesOfParts>
    <vt:vector size="24" baseType="lpstr">
      <vt:lpstr>kostas</vt:lpstr>
      <vt:lpstr>7_Μετρό</vt:lpstr>
      <vt:lpstr>Παρουσίαση του PowerPoint</vt:lpstr>
      <vt:lpstr>Εισαγωγή</vt:lpstr>
      <vt:lpstr>Εισαγωγή</vt:lpstr>
      <vt:lpstr>Δεδομένα επιπολασμού του ΣΔ στην Ελλάδα: ΕΣΔΥ 2010</vt:lpstr>
      <vt:lpstr>Εισαγωγή</vt:lpstr>
      <vt:lpstr>Σακχαρώδης διαβήτης και κόστος: δεδομένα από την Ελλάδα</vt:lpstr>
      <vt:lpstr>Διαχείριση και Οικονομική Αξιολόγηση του ΣΔτ2 στην Ελλάδα: Μελέτη ΕΣΔΥ 2009</vt:lpstr>
      <vt:lpstr>Σκοπός της μελέτης</vt:lpstr>
      <vt:lpstr>Αποτελέσματα: ετήσιο κόστος θεραπείας</vt:lpstr>
      <vt:lpstr>Διαχείριση και Οικονομική Αξιολόγηση του ΣΔτ2 στην Ελλάδα: Μελέτη ΕΣΔΥ 2009</vt:lpstr>
      <vt:lpstr>Νεότερες μελέτες εκτίμησης του συνολικού κόστους ανά ασθενή</vt:lpstr>
      <vt:lpstr>Η οικονομική διάσταση του διαβήτη στην Ελλάδα: δεδομένα (και) για τον ΣΔτ1</vt:lpstr>
      <vt:lpstr>Η οικονομική διάσταση του διαβήτη στην Ελλάδα: δεδομένα (και) για τον ΣΔτ1</vt:lpstr>
      <vt:lpstr>Η έρευνα στον διαβήτη ως επένδυση</vt:lpstr>
      <vt:lpstr>Προς βελτίωση της οικονομικής αποδοτικότητας του συστήματος</vt:lpstr>
      <vt:lpstr>Η θεωρία της διαχείρισης της νόσου  (Disease Management)</vt:lpstr>
      <vt:lpstr>Παρουσίαση του PowerPoint</vt:lpstr>
      <vt:lpstr>Διαβήτης και ποσοστά συμμετοχής: μια ανάλυση cost-benefit</vt:lpstr>
      <vt:lpstr>Διαβήτης και ποσοστά συμμετοχής: μια ανάλυση cost-benefit</vt:lpstr>
      <vt:lpstr>Και βεβαίως και άλλα μέτρα, μεταξύ αυτών η πρόσβαση σε αποδοτικές θεραπείες</vt:lpstr>
      <vt:lpstr>Ορισμένα συμπεράσματα</vt:lpstr>
      <vt:lpstr>Ευχαριστώ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Ειδικά Θέματα Οικονομικής Αξιολόγησης</dc:title>
  <dc:creator>kallia</dc:creator>
  <cp:lastModifiedBy>kallia</cp:lastModifiedBy>
  <cp:revision>394</cp:revision>
  <dcterms:created xsi:type="dcterms:W3CDTF">2009-11-25T21:10:41Z</dcterms:created>
  <dcterms:modified xsi:type="dcterms:W3CDTF">2015-12-07T06:28:19Z</dcterms:modified>
</cp:coreProperties>
</file>