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charts/chart4.xml" ContentType="application/vnd.openxmlformats-officedocument.drawingml.chart+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charts/chart5.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83" r:id="rId2"/>
    <p:sldMasterId id="2147483762" r:id="rId3"/>
    <p:sldMasterId id="2147483780" r:id="rId4"/>
    <p:sldMasterId id="2147483795" r:id="rId5"/>
    <p:sldMasterId id="2147483811" r:id="rId6"/>
  </p:sldMasterIdLst>
  <p:notesMasterIdLst>
    <p:notesMasterId r:id="rId36"/>
  </p:notesMasterIdLst>
  <p:handoutMasterIdLst>
    <p:handoutMasterId r:id="rId37"/>
  </p:handoutMasterIdLst>
  <p:sldIdLst>
    <p:sldId id="785" r:id="rId7"/>
    <p:sldId id="796" r:id="rId8"/>
    <p:sldId id="795" r:id="rId9"/>
    <p:sldId id="799" r:id="rId10"/>
    <p:sldId id="802" r:id="rId11"/>
    <p:sldId id="803" r:id="rId12"/>
    <p:sldId id="790" r:id="rId13"/>
    <p:sldId id="797" r:id="rId14"/>
    <p:sldId id="806" r:id="rId15"/>
    <p:sldId id="791" r:id="rId16"/>
    <p:sldId id="788" r:id="rId17"/>
    <p:sldId id="792" r:id="rId18"/>
    <p:sldId id="701" r:id="rId19"/>
    <p:sldId id="707" r:id="rId20"/>
    <p:sldId id="716" r:id="rId21"/>
    <p:sldId id="807" r:id="rId22"/>
    <p:sldId id="708" r:id="rId23"/>
    <p:sldId id="780" r:id="rId24"/>
    <p:sldId id="765" r:id="rId25"/>
    <p:sldId id="789" r:id="rId26"/>
    <p:sldId id="793" r:id="rId27"/>
    <p:sldId id="794" r:id="rId28"/>
    <p:sldId id="804" r:id="rId29"/>
    <p:sldId id="779" r:id="rId30"/>
    <p:sldId id="809" r:id="rId31"/>
    <p:sldId id="781" r:id="rId32"/>
    <p:sldId id="775" r:id="rId33"/>
    <p:sldId id="776" r:id="rId34"/>
    <p:sldId id="808" r:id="rId35"/>
  </p:sldIdLst>
  <p:sldSz cx="8961438" cy="6721475"/>
  <p:notesSz cx="9944100" cy="6805613"/>
  <p:custDataLst>
    <p:tags r:id="rId38"/>
  </p:custDataLst>
  <p:defaultTextStyle>
    <a:defPPr>
      <a:defRPr lang="en-US"/>
    </a:defPPr>
    <a:lvl1pPr algn="l" rtl="0" fontAlgn="base">
      <a:spcBef>
        <a:spcPct val="0"/>
      </a:spcBef>
      <a:spcAft>
        <a:spcPct val="0"/>
      </a:spcAft>
      <a:defRPr sz="1400" b="1" kern="1200">
        <a:solidFill>
          <a:srgbClr val="FF0000"/>
        </a:solidFill>
        <a:latin typeface="Arial" charset="0"/>
        <a:ea typeface="+mn-ea"/>
        <a:cs typeface="+mn-cs"/>
      </a:defRPr>
    </a:lvl1pPr>
    <a:lvl2pPr marL="456677" algn="l" rtl="0" fontAlgn="base">
      <a:spcBef>
        <a:spcPct val="0"/>
      </a:spcBef>
      <a:spcAft>
        <a:spcPct val="0"/>
      </a:spcAft>
      <a:defRPr sz="1400" b="1" kern="1200">
        <a:solidFill>
          <a:srgbClr val="FF0000"/>
        </a:solidFill>
        <a:latin typeface="Arial" charset="0"/>
        <a:ea typeface="+mn-ea"/>
        <a:cs typeface="+mn-cs"/>
      </a:defRPr>
    </a:lvl2pPr>
    <a:lvl3pPr marL="913351" algn="l" rtl="0" fontAlgn="base">
      <a:spcBef>
        <a:spcPct val="0"/>
      </a:spcBef>
      <a:spcAft>
        <a:spcPct val="0"/>
      </a:spcAft>
      <a:defRPr sz="1400" b="1" kern="1200">
        <a:solidFill>
          <a:srgbClr val="FF0000"/>
        </a:solidFill>
        <a:latin typeface="Arial" charset="0"/>
        <a:ea typeface="+mn-ea"/>
        <a:cs typeface="+mn-cs"/>
      </a:defRPr>
    </a:lvl3pPr>
    <a:lvl4pPr marL="1370032" algn="l" rtl="0" fontAlgn="base">
      <a:spcBef>
        <a:spcPct val="0"/>
      </a:spcBef>
      <a:spcAft>
        <a:spcPct val="0"/>
      </a:spcAft>
      <a:defRPr sz="1400" b="1" kern="1200">
        <a:solidFill>
          <a:srgbClr val="FF0000"/>
        </a:solidFill>
        <a:latin typeface="Arial" charset="0"/>
        <a:ea typeface="+mn-ea"/>
        <a:cs typeface="+mn-cs"/>
      </a:defRPr>
    </a:lvl4pPr>
    <a:lvl5pPr marL="1826707" algn="l" rtl="0" fontAlgn="base">
      <a:spcBef>
        <a:spcPct val="0"/>
      </a:spcBef>
      <a:spcAft>
        <a:spcPct val="0"/>
      </a:spcAft>
      <a:defRPr sz="1400" b="1" kern="1200">
        <a:solidFill>
          <a:srgbClr val="FF0000"/>
        </a:solidFill>
        <a:latin typeface="Arial" charset="0"/>
        <a:ea typeface="+mn-ea"/>
        <a:cs typeface="+mn-cs"/>
      </a:defRPr>
    </a:lvl5pPr>
    <a:lvl6pPr marL="2283381" algn="l" defTabSz="913351" rtl="0" eaLnBrk="1" latinLnBrk="0" hangingPunct="1">
      <a:defRPr sz="1400" b="1" kern="1200">
        <a:solidFill>
          <a:srgbClr val="FF0000"/>
        </a:solidFill>
        <a:latin typeface="Arial" charset="0"/>
        <a:ea typeface="+mn-ea"/>
        <a:cs typeface="+mn-cs"/>
      </a:defRPr>
    </a:lvl6pPr>
    <a:lvl7pPr marL="2740055" algn="l" defTabSz="913351" rtl="0" eaLnBrk="1" latinLnBrk="0" hangingPunct="1">
      <a:defRPr sz="1400" b="1" kern="1200">
        <a:solidFill>
          <a:srgbClr val="FF0000"/>
        </a:solidFill>
        <a:latin typeface="Arial" charset="0"/>
        <a:ea typeface="+mn-ea"/>
        <a:cs typeface="+mn-cs"/>
      </a:defRPr>
    </a:lvl7pPr>
    <a:lvl8pPr marL="3196737" algn="l" defTabSz="913351" rtl="0" eaLnBrk="1" latinLnBrk="0" hangingPunct="1">
      <a:defRPr sz="1400" b="1" kern="1200">
        <a:solidFill>
          <a:srgbClr val="FF0000"/>
        </a:solidFill>
        <a:latin typeface="Arial" charset="0"/>
        <a:ea typeface="+mn-ea"/>
        <a:cs typeface="+mn-cs"/>
      </a:defRPr>
    </a:lvl8pPr>
    <a:lvl9pPr marL="3653413" algn="l" defTabSz="913351" rtl="0" eaLnBrk="1" latinLnBrk="0" hangingPunct="1">
      <a:defRPr sz="1400" b="1" kern="1200">
        <a:solidFill>
          <a:srgbClr val="FF0000"/>
        </a:solidFill>
        <a:latin typeface="Arial" charset="0"/>
        <a:ea typeface="+mn-ea"/>
        <a:cs typeface="+mn-cs"/>
      </a:defRPr>
    </a:lvl9pPr>
  </p:defaultTextStyle>
  <p:extLst>
    <p:ext uri="{EFAFB233-063F-42B5-8137-9DF3F51BA10A}">
      <p15:sldGuideLst xmlns:p15="http://schemas.microsoft.com/office/powerpoint/2012/main" xmlns="">
        <p15:guide id="1" orient="horz" pos="3231">
          <p15:clr>
            <a:srgbClr val="A4A3A4"/>
          </p15:clr>
        </p15:guide>
        <p15:guide id="2" orient="horz" pos="3796">
          <p15:clr>
            <a:srgbClr val="A4A3A4"/>
          </p15:clr>
        </p15:guide>
        <p15:guide id="3" orient="horz" pos="3968">
          <p15:clr>
            <a:srgbClr val="A4A3A4"/>
          </p15:clr>
        </p15:guide>
        <p15:guide id="4" orient="horz" pos="2227">
          <p15:clr>
            <a:srgbClr val="A4A3A4"/>
          </p15:clr>
        </p15:guide>
        <p15:guide id="5" orient="horz" pos="682">
          <p15:clr>
            <a:srgbClr val="A4A3A4"/>
          </p15:clr>
        </p15:guide>
        <p15:guide id="6" orient="horz" pos="371">
          <p15:clr>
            <a:srgbClr val="A4A3A4"/>
          </p15:clr>
        </p15:guide>
        <p15:guide id="7" orient="horz" pos="676">
          <p15:clr>
            <a:srgbClr val="A4A3A4"/>
          </p15:clr>
        </p15:guide>
        <p15:guide id="8" orient="horz" pos="552">
          <p15:clr>
            <a:srgbClr val="A4A3A4"/>
          </p15:clr>
        </p15:guide>
        <p15:guide id="9" pos="241">
          <p15:clr>
            <a:srgbClr val="A4A3A4"/>
          </p15:clr>
        </p15:guide>
        <p15:guide id="10" pos="5299">
          <p15:clr>
            <a:srgbClr val="A4A3A4"/>
          </p15:clr>
        </p15:guide>
        <p15:guide id="11" pos="1820">
          <p15:clr>
            <a:srgbClr val="A4A3A4"/>
          </p15:clr>
        </p15:guide>
        <p15:guide id="12" pos="1912">
          <p15:clr>
            <a:srgbClr val="A4A3A4"/>
          </p15:clr>
        </p15:guide>
        <p15:guide id="13" pos="3754">
          <p15:clr>
            <a:srgbClr val="A4A3A4"/>
          </p15:clr>
        </p15:guide>
        <p15:guide id="14" pos="5573">
          <p15:clr>
            <a:srgbClr val="A4A3A4"/>
          </p15:clr>
        </p15:guide>
        <p15:guide id="15" pos="3874">
          <p15:clr>
            <a:srgbClr val="A4A3A4"/>
          </p15:clr>
        </p15:guide>
      </p15:sldGuideLst>
    </p:ext>
    <p:ext uri="{2D200454-40CA-4A62-9FC3-DE9A4176ACB9}">
      <p15:notesGuideLst xmlns:p15="http://schemas.microsoft.com/office/powerpoint/2012/main" xmlns="">
        <p15:guide id="1" orient="horz" pos="4170">
          <p15:clr>
            <a:srgbClr val="A4A3A4"/>
          </p15:clr>
        </p15:guide>
        <p15:guide id="2" pos="724">
          <p15:clr>
            <a:srgbClr val="A4A3A4"/>
          </p15:clr>
        </p15:guide>
        <p15:guide id="3" pos="60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CC"/>
    <a:srgbClr val="003399"/>
    <a:srgbClr val="003882"/>
    <a:srgbClr val="5F5F5F"/>
    <a:srgbClr val="808080"/>
    <a:srgbClr val="C5E4F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434" autoAdjust="0"/>
    <p:restoredTop sz="99151" autoAdjust="0"/>
  </p:normalViewPr>
  <p:slideViewPr>
    <p:cSldViewPr snapToObjects="1">
      <p:cViewPr>
        <p:scale>
          <a:sx n="102" d="100"/>
          <a:sy n="102" d="100"/>
        </p:scale>
        <p:origin x="-1188" y="-24"/>
      </p:cViewPr>
      <p:guideLst>
        <p:guide orient="horz" pos="3231"/>
        <p:guide orient="horz" pos="3796"/>
        <p:guide orient="horz" pos="3968"/>
        <p:guide orient="horz" pos="2227"/>
        <p:guide orient="horz" pos="682"/>
        <p:guide orient="horz" pos="371"/>
        <p:guide orient="horz" pos="676"/>
        <p:guide orient="horz" pos="552"/>
        <p:guide pos="241"/>
        <p:guide pos="5299"/>
        <p:guide pos="1820"/>
        <p:guide pos="1912"/>
        <p:guide pos="3754"/>
        <p:guide pos="5573"/>
        <p:guide pos="3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94" d="100"/>
          <a:sy n="94" d="100"/>
        </p:scale>
        <p:origin x="-1356" y="-96"/>
      </p:cViewPr>
      <p:guideLst>
        <p:guide orient="horz" pos="4175"/>
        <p:guide pos="730"/>
        <p:guide pos="61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________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________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vtsaitas\AppData\Local\Microsoft\Windows\Temporary%20Internet%20Files\Content.Outlook\YJ70OZ5M\Book1.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______________Microsoft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28258967629047E-2"/>
          <c:y val="5.4189997083697872E-2"/>
          <c:w val="0.90416185476815403"/>
          <c:h val="0.71824803149606298"/>
        </c:manualLayout>
      </c:layout>
      <c:lineChart>
        <c:grouping val="standard"/>
        <c:varyColors val="0"/>
        <c:ser>
          <c:idx val="0"/>
          <c:order val="0"/>
          <c:tx>
            <c:strRef>
              <c:f>Sheet2!$B$5</c:f>
              <c:strCache>
                <c:ptCount val="1"/>
                <c:pt idx="0">
                  <c:v>Hydrocracking</c:v>
                </c:pt>
              </c:strCache>
            </c:strRef>
          </c:tx>
          <c:spPr>
            <a:ln w="22225">
              <a:solidFill>
                <a:schemeClr val="accent1"/>
              </a:solidFill>
            </a:ln>
          </c:spPr>
          <c:marker>
            <c:symbol val="square"/>
            <c:size val="5"/>
          </c:marker>
          <c:dLbls>
            <c:numFmt formatCode="#,##0.0" sourceLinked="0"/>
            <c:spPr>
              <a:noFill/>
              <a:ln>
                <a:noFill/>
              </a:ln>
              <a:effectLst/>
            </c:spPr>
            <c:txPr>
              <a:bodyPr/>
              <a:lstStyle/>
              <a:p>
                <a:pPr>
                  <a:defRPr sz="1200">
                    <a:latin typeface="Arial" panose="020B0604020202020204" pitchFamily="34" charset="0"/>
                    <a:cs typeface="Arial" panose="020B0604020202020204" pitchFamily="34" charset="0"/>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Sheet2!$C$4:$G$4</c:f>
              <c:numCache>
                <c:formatCode>General</c:formatCode>
                <c:ptCount val="5"/>
                <c:pt idx="0">
                  <c:v>2011</c:v>
                </c:pt>
                <c:pt idx="1">
                  <c:v>2012</c:v>
                </c:pt>
                <c:pt idx="2">
                  <c:v>2013</c:v>
                </c:pt>
                <c:pt idx="3">
                  <c:v>2014</c:v>
                </c:pt>
                <c:pt idx="4">
                  <c:v>2015</c:v>
                </c:pt>
              </c:numCache>
            </c:numRef>
          </c:cat>
          <c:val>
            <c:numRef>
              <c:f>Sheet2!$C$5:$G$5</c:f>
              <c:numCache>
                <c:formatCode>#.##00</c:formatCode>
                <c:ptCount val="5"/>
                <c:pt idx="0">
                  <c:v>4.7191666666666672</c:v>
                </c:pt>
                <c:pt idx="1">
                  <c:v>4.6441666666666661</c:v>
                </c:pt>
                <c:pt idx="2">
                  <c:v>3.1150000000000002</c:v>
                </c:pt>
                <c:pt idx="3">
                  <c:v>3.9050000000000007</c:v>
                </c:pt>
                <c:pt idx="4">
                  <c:v>6.46</c:v>
                </c:pt>
              </c:numCache>
            </c:numRef>
          </c:val>
          <c:smooth val="0"/>
        </c:ser>
        <c:ser>
          <c:idx val="1"/>
          <c:order val="1"/>
          <c:tx>
            <c:strRef>
              <c:f>Sheet2!$B$6</c:f>
              <c:strCache>
                <c:ptCount val="1"/>
                <c:pt idx="0">
                  <c:v>FCC</c:v>
                </c:pt>
              </c:strCache>
            </c:strRef>
          </c:tx>
          <c:spPr>
            <a:ln w="25400">
              <a:solidFill>
                <a:srgbClr val="002060"/>
              </a:solidFill>
            </a:ln>
          </c:spPr>
          <c:marker>
            <c:symbol val="square"/>
            <c:size val="5"/>
            <c:spPr>
              <a:solidFill>
                <a:srgbClr val="002060"/>
              </a:solidFill>
              <a:ln>
                <a:solidFill>
                  <a:srgbClr val="002060"/>
                </a:solidFill>
              </a:ln>
            </c:spPr>
          </c:marker>
          <c:dPt>
            <c:idx val="3"/>
            <c:bubble3D val="0"/>
            <c:spPr>
              <a:ln w="22225">
                <a:solidFill>
                  <a:srgbClr val="002060"/>
                </a:solidFill>
              </a:ln>
            </c:spPr>
          </c:dPt>
          <c:dLbls>
            <c:numFmt formatCode="#,##0.0" sourceLinked="0"/>
            <c:spPr>
              <a:noFill/>
              <a:ln>
                <a:noFill/>
              </a:ln>
              <a:effectLst/>
            </c:spPr>
            <c:txPr>
              <a:bodyPr/>
              <a:lstStyle/>
              <a:p>
                <a:pPr>
                  <a:defRPr sz="1200">
                    <a:latin typeface="Arial" panose="020B0604020202020204" pitchFamily="34" charset="0"/>
                    <a:cs typeface="Arial" panose="020B0604020202020204" pitchFamily="34" charset="0"/>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Sheet2!$C$4:$G$4</c:f>
              <c:numCache>
                <c:formatCode>General</c:formatCode>
                <c:ptCount val="5"/>
                <c:pt idx="0">
                  <c:v>2011</c:v>
                </c:pt>
                <c:pt idx="1">
                  <c:v>2012</c:v>
                </c:pt>
                <c:pt idx="2">
                  <c:v>2013</c:v>
                </c:pt>
                <c:pt idx="3">
                  <c:v>2014</c:v>
                </c:pt>
                <c:pt idx="4">
                  <c:v>2015</c:v>
                </c:pt>
              </c:numCache>
            </c:numRef>
          </c:cat>
          <c:val>
            <c:numRef>
              <c:f>Sheet2!$C$6:$G$6</c:f>
              <c:numCache>
                <c:formatCode>#.##00</c:formatCode>
                <c:ptCount val="5"/>
                <c:pt idx="0">
                  <c:v>2.5416666666666665</c:v>
                </c:pt>
                <c:pt idx="1">
                  <c:v>4.33</c:v>
                </c:pt>
                <c:pt idx="2">
                  <c:v>2.6150000000000002</c:v>
                </c:pt>
                <c:pt idx="3">
                  <c:v>3.3125</c:v>
                </c:pt>
                <c:pt idx="4">
                  <c:v>6.5384000000000002</c:v>
                </c:pt>
              </c:numCache>
            </c:numRef>
          </c:val>
          <c:smooth val="0"/>
        </c:ser>
        <c:dLbls>
          <c:showLegendKey val="0"/>
          <c:showVal val="0"/>
          <c:showCatName val="0"/>
          <c:showSerName val="0"/>
          <c:showPercent val="0"/>
          <c:showBubbleSize val="0"/>
        </c:dLbls>
        <c:marker val="1"/>
        <c:smooth val="0"/>
        <c:axId val="114264320"/>
        <c:axId val="114286592"/>
      </c:lineChart>
      <c:catAx>
        <c:axId val="114264320"/>
        <c:scaling>
          <c:orientation val="minMax"/>
        </c:scaling>
        <c:delete val="0"/>
        <c:axPos val="b"/>
        <c:numFmt formatCode="General" sourceLinked="1"/>
        <c:majorTickMark val="none"/>
        <c:minorTickMark val="in"/>
        <c:tickLblPos val="nextTo"/>
        <c:txPr>
          <a:bodyPr/>
          <a:lstStyle/>
          <a:p>
            <a:pPr>
              <a:defRPr sz="1200">
                <a:latin typeface="Arial" panose="020B0604020202020204" pitchFamily="34" charset="0"/>
                <a:cs typeface="Arial" panose="020B0604020202020204" pitchFamily="34" charset="0"/>
              </a:defRPr>
            </a:pPr>
            <a:endParaRPr lang="el-GR"/>
          </a:p>
        </c:txPr>
        <c:crossAx val="114286592"/>
        <c:crosses val="autoZero"/>
        <c:auto val="1"/>
        <c:lblAlgn val="ctr"/>
        <c:lblOffset val="100"/>
        <c:noMultiLvlLbl val="0"/>
      </c:catAx>
      <c:valAx>
        <c:axId val="114286592"/>
        <c:scaling>
          <c:orientation val="minMax"/>
          <c:max val="8"/>
        </c:scaling>
        <c:delete val="0"/>
        <c:axPos val="l"/>
        <c:numFmt formatCode="#,##0"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l-GR"/>
          </a:p>
        </c:txPr>
        <c:crossAx val="114264320"/>
        <c:crosses val="autoZero"/>
        <c:crossBetween val="between"/>
        <c:majorUnit val="1"/>
      </c:valAx>
    </c:plotArea>
    <c:legend>
      <c:legendPos val="l"/>
      <c:layout>
        <c:manualLayout>
          <c:xMode val="edge"/>
          <c:yMode val="edge"/>
          <c:x val="0.13333333333333333"/>
          <c:y val="0.88387540099154271"/>
          <c:w val="0.67584820647419075"/>
          <c:h val="7.9471420239136767E-2"/>
        </c:manualLayout>
      </c:layout>
      <c:overlay val="1"/>
      <c:txPr>
        <a:bodyPr/>
        <a:lstStyle/>
        <a:p>
          <a:pPr>
            <a:defRPr sz="1200">
              <a:latin typeface="Arial" panose="020B0604020202020204" pitchFamily="34" charset="0"/>
              <a:cs typeface="Arial" panose="020B0604020202020204" pitchFamily="34" charset="0"/>
            </a:defRPr>
          </a:pPr>
          <a:endParaRPr lang="el-GR"/>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93963254593179E-2"/>
          <c:y val="7.4433143773694949E-2"/>
          <c:w val="0.8624772528433946"/>
          <c:h val="0.73959827938174394"/>
        </c:manualLayout>
      </c:layout>
      <c:lineChart>
        <c:grouping val="standard"/>
        <c:varyColors val="0"/>
        <c:ser>
          <c:idx val="0"/>
          <c:order val="0"/>
          <c:tx>
            <c:strRef>
              <c:f>Sheet1!$B$5</c:f>
              <c:strCache>
                <c:ptCount val="1"/>
                <c:pt idx="0">
                  <c:v>Brent ($/bbl)</c:v>
                </c:pt>
              </c:strCache>
            </c:strRef>
          </c:tx>
          <c:spPr>
            <a:ln w="25400" cmpd="sng">
              <a:solidFill>
                <a:srgbClr val="002960">
                  <a:lumMod val="75000"/>
                </a:srgbClr>
              </a:solidFill>
            </a:ln>
          </c:spPr>
          <c:marker>
            <c:symbol val="none"/>
          </c:marker>
          <c:cat>
            <c:numRef>
              <c:f>Sheet1!$A$6:$A$70</c:f>
              <c:numCache>
                <c:formatCode>m/d/yyyy</c:formatCode>
                <c:ptCount val="65"/>
                <c:pt idx="0">
                  <c:v>40574</c:v>
                </c:pt>
                <c:pt idx="1">
                  <c:v>40602</c:v>
                </c:pt>
                <c:pt idx="2">
                  <c:v>40633</c:v>
                </c:pt>
                <c:pt idx="3">
                  <c:v>40662</c:v>
                </c:pt>
                <c:pt idx="4">
                  <c:v>40694</c:v>
                </c:pt>
                <c:pt idx="5">
                  <c:v>40724</c:v>
                </c:pt>
                <c:pt idx="6">
                  <c:v>40753</c:v>
                </c:pt>
                <c:pt idx="7">
                  <c:v>40786</c:v>
                </c:pt>
                <c:pt idx="8">
                  <c:v>40816</c:v>
                </c:pt>
                <c:pt idx="9">
                  <c:v>40847</c:v>
                </c:pt>
                <c:pt idx="10">
                  <c:v>40877</c:v>
                </c:pt>
                <c:pt idx="11">
                  <c:v>40907</c:v>
                </c:pt>
                <c:pt idx="12">
                  <c:v>40939</c:v>
                </c:pt>
                <c:pt idx="13">
                  <c:v>40968</c:v>
                </c:pt>
                <c:pt idx="14">
                  <c:v>40998</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numCache>
            </c:numRef>
          </c:cat>
          <c:val>
            <c:numRef>
              <c:f>Sheet1!$B$6:$B$70</c:f>
              <c:numCache>
                <c:formatCode>General</c:formatCode>
                <c:ptCount val="65"/>
                <c:pt idx="0" formatCode="0.00">
                  <c:v>101.01</c:v>
                </c:pt>
                <c:pt idx="1">
                  <c:v>111.8</c:v>
                </c:pt>
                <c:pt idx="2">
                  <c:v>117.36</c:v>
                </c:pt>
                <c:pt idx="3">
                  <c:v>125.89</c:v>
                </c:pt>
                <c:pt idx="4">
                  <c:v>116.73</c:v>
                </c:pt>
                <c:pt idx="5">
                  <c:v>112.48</c:v>
                </c:pt>
                <c:pt idx="6">
                  <c:v>116.74</c:v>
                </c:pt>
                <c:pt idx="7">
                  <c:v>114.85</c:v>
                </c:pt>
                <c:pt idx="8">
                  <c:v>102.76</c:v>
                </c:pt>
                <c:pt idx="9">
                  <c:v>109.56</c:v>
                </c:pt>
                <c:pt idx="10">
                  <c:v>110.52</c:v>
                </c:pt>
                <c:pt idx="11">
                  <c:v>107.38</c:v>
                </c:pt>
                <c:pt idx="12">
                  <c:v>110.98</c:v>
                </c:pt>
                <c:pt idx="13">
                  <c:v>122.66</c:v>
                </c:pt>
                <c:pt idx="14">
                  <c:v>122.88</c:v>
                </c:pt>
                <c:pt idx="15" formatCode="0.00">
                  <c:v>120.27950000000001</c:v>
                </c:pt>
                <c:pt idx="16" formatCode="0.00">
                  <c:v>110.38173913043499</c:v>
                </c:pt>
                <c:pt idx="17" formatCode="0.00">
                  <c:v>95.928095238095196</c:v>
                </c:pt>
                <c:pt idx="18" formatCode="0.00">
                  <c:v>102.41454545454501</c:v>
                </c:pt>
                <c:pt idx="19" formatCode="0.00">
                  <c:v>112.495217391304</c:v>
                </c:pt>
                <c:pt idx="20" formatCode="0.00">
                  <c:v>113.0595</c:v>
                </c:pt>
                <c:pt idx="21" formatCode="0.00">
                  <c:v>111.48478260869599</c:v>
                </c:pt>
                <c:pt idx="22" formatCode="0.00">
                  <c:v>109.357727272727</c:v>
                </c:pt>
                <c:pt idx="23" formatCode="0.00">
                  <c:v>109.21</c:v>
                </c:pt>
                <c:pt idx="24" formatCode="0.00">
                  <c:v>112.072173913043</c:v>
                </c:pt>
                <c:pt idx="25" formatCode="0.00">
                  <c:v>116.1525</c:v>
                </c:pt>
                <c:pt idx="26" formatCode="0.00">
                  <c:v>109.408</c:v>
                </c:pt>
                <c:pt idx="27" formatCode="0.00">
                  <c:v>103.375454545455</c:v>
                </c:pt>
                <c:pt idx="28" formatCode="0.00">
                  <c:v>103.073913043478</c:v>
                </c:pt>
                <c:pt idx="29" formatCode="0.00">
                  <c:v>103.286</c:v>
                </c:pt>
                <c:pt idx="30" formatCode="0.00">
                  <c:v>107.179130434783</c:v>
                </c:pt>
                <c:pt idx="31" formatCode="0.00">
                  <c:v>110.220454545455</c:v>
                </c:pt>
                <c:pt idx="32" formatCode="0.00">
                  <c:v>111.209523809524</c:v>
                </c:pt>
                <c:pt idx="33" formatCode="0.00">
                  <c:v>109.29695652173901</c:v>
                </c:pt>
                <c:pt idx="34" formatCode="0.00">
                  <c:v>107.86571428571401</c:v>
                </c:pt>
                <c:pt idx="35" formatCode="0.00">
                  <c:v>110.624761904762</c:v>
                </c:pt>
                <c:pt idx="36" formatCode="0.00">
                  <c:v>107.264545454545</c:v>
                </c:pt>
                <c:pt idx="37" formatCode="0.00">
                  <c:v>108.6865</c:v>
                </c:pt>
                <c:pt idx="38" formatCode="0.00">
                  <c:v>107.726666666667</c:v>
                </c:pt>
                <c:pt idx="39" formatCode="0.00">
                  <c:v>108.021428571429</c:v>
                </c:pt>
                <c:pt idx="40" formatCode="0.00">
                  <c:v>109.187272727273</c:v>
                </c:pt>
                <c:pt idx="41" formatCode="0.00">
                  <c:v>111.880952380952</c:v>
                </c:pt>
                <c:pt idx="42" formatCode="0.00">
                  <c:v>108.241304347826</c:v>
                </c:pt>
                <c:pt idx="43" formatCode="0.00">
                  <c:v>103.407142857143</c:v>
                </c:pt>
                <c:pt idx="44" formatCode="0.00">
                  <c:v>98.660909090909101</c:v>
                </c:pt>
                <c:pt idx="45" formatCode="0.00">
                  <c:v>88.034347826087</c:v>
                </c:pt>
                <c:pt idx="46" formatCode="0.00">
                  <c:v>80.022000000000006</c:v>
                </c:pt>
                <c:pt idx="47" formatCode="0.00">
                  <c:v>63.425909090909101</c:v>
                </c:pt>
                <c:pt idx="48" formatCode="0.00">
                  <c:v>49.657619047619001</c:v>
                </c:pt>
                <c:pt idx="49" formatCode="0.00">
                  <c:v>58.710999999999999</c:v>
                </c:pt>
                <c:pt idx="50" formatCode="0.00">
                  <c:v>57.048181818181803</c:v>
                </c:pt>
                <c:pt idx="51" formatCode="0.00">
                  <c:v>61.015714285714303</c:v>
                </c:pt>
                <c:pt idx="52" formatCode="0.00">
                  <c:v>65.714285714285694</c:v>
                </c:pt>
                <c:pt idx="53" formatCode="0.00">
                  <c:v>63.751818181818201</c:v>
                </c:pt>
                <c:pt idx="54" formatCode="0.00">
                  <c:v>56.970434782608699</c:v>
                </c:pt>
                <c:pt idx="55" formatCode="0.00">
                  <c:v>48.106190476190498</c:v>
                </c:pt>
                <c:pt idx="56" formatCode="0.00">
                  <c:v>48.661363636363603</c:v>
                </c:pt>
                <c:pt idx="57" formatCode="0.00">
                  <c:v>49.382727272727301</c:v>
                </c:pt>
                <c:pt idx="58" formatCode="0.00">
                  <c:v>46.133333333333297</c:v>
                </c:pt>
                <c:pt idx="59" formatCode="0.00">
                  <c:v>39.073181818181801</c:v>
                </c:pt>
                <c:pt idx="60" formatCode="0.00">
                  <c:v>31.995000000000001</c:v>
                </c:pt>
                <c:pt idx="61" formatCode="0.00">
                  <c:v>33.606428571428602</c:v>
                </c:pt>
                <c:pt idx="62" formatCode="0.00">
                  <c:v>39.705227272727299</c:v>
                </c:pt>
                <c:pt idx="63" formatCode="0.00">
                  <c:v>43.059761904761913</c:v>
                </c:pt>
                <c:pt idx="64" formatCode="0.00">
                  <c:v>46.177727272727267</c:v>
                </c:pt>
              </c:numCache>
            </c:numRef>
          </c:val>
          <c:smooth val="0"/>
        </c:ser>
        <c:ser>
          <c:idx val="1"/>
          <c:order val="1"/>
          <c:tx>
            <c:strRef>
              <c:f>Sheet1!$C$5</c:f>
              <c:strCache>
                <c:ptCount val="1"/>
              </c:strCache>
            </c:strRef>
          </c:tx>
          <c:spPr>
            <a:ln w="31750">
              <a:solidFill>
                <a:srgbClr val="FF0000"/>
              </a:solidFill>
            </a:ln>
          </c:spPr>
          <c:marker>
            <c:symbol val="none"/>
          </c:marker>
          <c:cat>
            <c:numRef>
              <c:f>Sheet1!$A$6:$A$70</c:f>
              <c:numCache>
                <c:formatCode>m/d/yyyy</c:formatCode>
                <c:ptCount val="65"/>
                <c:pt idx="0">
                  <c:v>40574</c:v>
                </c:pt>
                <c:pt idx="1">
                  <c:v>40602</c:v>
                </c:pt>
                <c:pt idx="2">
                  <c:v>40633</c:v>
                </c:pt>
                <c:pt idx="3">
                  <c:v>40662</c:v>
                </c:pt>
                <c:pt idx="4">
                  <c:v>40694</c:v>
                </c:pt>
                <c:pt idx="5">
                  <c:v>40724</c:v>
                </c:pt>
                <c:pt idx="6">
                  <c:v>40753</c:v>
                </c:pt>
                <c:pt idx="7">
                  <c:v>40786</c:v>
                </c:pt>
                <c:pt idx="8">
                  <c:v>40816</c:v>
                </c:pt>
                <c:pt idx="9">
                  <c:v>40847</c:v>
                </c:pt>
                <c:pt idx="10">
                  <c:v>40877</c:v>
                </c:pt>
                <c:pt idx="11">
                  <c:v>40907</c:v>
                </c:pt>
                <c:pt idx="12">
                  <c:v>40939</c:v>
                </c:pt>
                <c:pt idx="13">
                  <c:v>40968</c:v>
                </c:pt>
                <c:pt idx="14">
                  <c:v>40998</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numCache>
            </c:numRef>
          </c:cat>
          <c:val>
            <c:numRef>
              <c:f>Sheet1!$C$6:$C$70</c:f>
              <c:numCache>
                <c:formatCode>General</c:formatCode>
                <c:ptCount val="65"/>
                <c:pt idx="41" formatCode="0.00">
                  <c:v>111.880952380952</c:v>
                </c:pt>
                <c:pt idx="42" formatCode="0.00">
                  <c:v>108.241304347826</c:v>
                </c:pt>
                <c:pt idx="43" formatCode="0.00">
                  <c:v>103.407142857143</c:v>
                </c:pt>
                <c:pt idx="44" formatCode="0.00">
                  <c:v>98.660909090909101</c:v>
                </c:pt>
                <c:pt idx="45" formatCode="0.00">
                  <c:v>88.034347826087</c:v>
                </c:pt>
                <c:pt idx="46" formatCode="0.00">
                  <c:v>80.022000000000006</c:v>
                </c:pt>
                <c:pt idx="47" formatCode="0.00">
                  <c:v>63.425909090909101</c:v>
                </c:pt>
                <c:pt idx="48" formatCode="0.00">
                  <c:v>49.657619047619001</c:v>
                </c:pt>
                <c:pt idx="49" formatCode="0.00">
                  <c:v>58.710999999999999</c:v>
                </c:pt>
                <c:pt idx="50" formatCode="0.00">
                  <c:v>57.048181818181803</c:v>
                </c:pt>
                <c:pt idx="51" formatCode="0.00">
                  <c:v>61.015714285714303</c:v>
                </c:pt>
                <c:pt idx="52" formatCode="0.00">
                  <c:v>65.714285714285694</c:v>
                </c:pt>
                <c:pt idx="53" formatCode="0.00">
                  <c:v>63.751818181818201</c:v>
                </c:pt>
                <c:pt idx="54" formatCode="0.00">
                  <c:v>56.970434782608699</c:v>
                </c:pt>
                <c:pt idx="55" formatCode="0.00">
                  <c:v>48.106190476190498</c:v>
                </c:pt>
                <c:pt idx="56" formatCode="0.00">
                  <c:v>48.661363636363603</c:v>
                </c:pt>
                <c:pt idx="57" formatCode="0.00">
                  <c:v>49.382727272727301</c:v>
                </c:pt>
                <c:pt idx="58" formatCode="0.00">
                  <c:v>46.133333333333297</c:v>
                </c:pt>
                <c:pt idx="59" formatCode="0.00">
                  <c:v>39.073181818181801</c:v>
                </c:pt>
                <c:pt idx="60" formatCode="0.00">
                  <c:v>31.995000000000001</c:v>
                </c:pt>
                <c:pt idx="61" formatCode="0.00">
                  <c:v>33.606428571428602</c:v>
                </c:pt>
              </c:numCache>
            </c:numRef>
          </c:val>
          <c:smooth val="0"/>
        </c:ser>
        <c:dLbls>
          <c:showLegendKey val="0"/>
          <c:showVal val="0"/>
          <c:showCatName val="0"/>
          <c:showSerName val="0"/>
          <c:showPercent val="0"/>
          <c:showBubbleSize val="0"/>
        </c:dLbls>
        <c:marker val="1"/>
        <c:smooth val="0"/>
        <c:axId val="116773248"/>
        <c:axId val="116774784"/>
      </c:lineChart>
      <c:dateAx>
        <c:axId val="116773248"/>
        <c:scaling>
          <c:orientation val="minMax"/>
          <c:max val="42552"/>
        </c:scaling>
        <c:delete val="0"/>
        <c:axPos val="b"/>
        <c:numFmt formatCode="[$-408]mmm\-yy;@" sourceLinked="0"/>
        <c:majorTickMark val="out"/>
        <c:minorTickMark val="none"/>
        <c:tickLblPos val="nextTo"/>
        <c:txPr>
          <a:bodyPr rot="-2700000"/>
          <a:lstStyle/>
          <a:p>
            <a:pPr>
              <a:defRPr sz="1200">
                <a:latin typeface="Arial" panose="020B0604020202020204" pitchFamily="34" charset="0"/>
                <a:cs typeface="Arial" panose="020B0604020202020204" pitchFamily="34" charset="0"/>
              </a:defRPr>
            </a:pPr>
            <a:endParaRPr lang="el-GR"/>
          </a:p>
        </c:txPr>
        <c:crossAx val="116774784"/>
        <c:crosses val="autoZero"/>
        <c:auto val="1"/>
        <c:lblOffset val="100"/>
        <c:baseTimeUnit val="months"/>
        <c:majorUnit val="6"/>
        <c:majorTimeUnit val="months"/>
      </c:dateAx>
      <c:valAx>
        <c:axId val="116774784"/>
        <c:scaling>
          <c:orientation val="minMax"/>
          <c:max val="140"/>
          <c:min val="20"/>
        </c:scaling>
        <c:delete val="0"/>
        <c:axPos val="l"/>
        <c:numFmt formatCode="0"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l-GR"/>
          </a:p>
        </c:txPr>
        <c:crossAx val="116773248"/>
        <c:crosses val="autoZero"/>
        <c:crossBetween val="between"/>
        <c:majorUnit val="20"/>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005373807794748E-3"/>
          <c:y val="0"/>
          <c:w val="0.98812125330503664"/>
          <c:h val="0.92210680374798781"/>
        </c:manualLayout>
      </c:layout>
      <c:barChart>
        <c:barDir val="col"/>
        <c:grouping val="stacked"/>
        <c:varyColors val="0"/>
        <c:ser>
          <c:idx val="0"/>
          <c:order val="0"/>
          <c:tx>
            <c:strRef>
              <c:f>'ebitda causal as reported'!$D$7</c:f>
              <c:strCache>
                <c:ptCount val="1"/>
                <c:pt idx="0">
                  <c:v> </c:v>
                </c:pt>
              </c:strCache>
            </c:strRef>
          </c:tx>
          <c:spPr>
            <a:noFill/>
            <a:ln w="12700">
              <a:noFill/>
              <a:prstDash val="solid"/>
            </a:ln>
          </c:spPr>
          <c:invertIfNegative val="0"/>
          <c:dLbls>
            <c:delete val="1"/>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reported'!$E$7:$M$7</c:f>
              <c:numCache>
                <c:formatCode>#,##0</c:formatCode>
                <c:ptCount val="9"/>
                <c:pt idx="0" formatCode="#,##0.0">
                  <c:v>0</c:v>
                </c:pt>
                <c:pt idx="1">
                  <c:v>417</c:v>
                </c:pt>
                <c:pt idx="2">
                  <c:v>617</c:v>
                </c:pt>
                <c:pt idx="3" formatCode="#,##0.0">
                  <c:v>742</c:v>
                </c:pt>
                <c:pt idx="4" formatCode="#,##0.0">
                  <c:v>662</c:v>
                </c:pt>
                <c:pt idx="5" formatCode="#,##0.0">
                  <c:v>662</c:v>
                </c:pt>
                <c:pt idx="6" formatCode="#,##0.0">
                  <c:v>727</c:v>
                </c:pt>
                <c:pt idx="7" formatCode="#,##0.0">
                  <c:v>757</c:v>
                </c:pt>
                <c:pt idx="8" formatCode="#,##0.0">
                  <c:v>0</c:v>
                </c:pt>
              </c:numCache>
            </c:numRef>
          </c:val>
        </c:ser>
        <c:ser>
          <c:idx val="6"/>
          <c:order val="1"/>
          <c:tx>
            <c:strRef>
              <c:f>'ebitda causal as reported'!$D$13</c:f>
              <c:strCache>
                <c:ptCount val="1"/>
                <c:pt idx="0">
                  <c:v>Other (incl. E&amp;P)</c:v>
                </c:pt>
              </c:strCache>
            </c:strRef>
          </c:tx>
          <c:spPr>
            <a:solidFill>
              <a:schemeClr val="bg1">
                <a:lumMod val="65000"/>
              </a:schemeClr>
            </a:solidFill>
            <a:ln>
              <a:solidFill>
                <a:schemeClr val="tx1"/>
              </a:solidFill>
            </a:ln>
          </c:spPr>
          <c:invertIfNegative val="0"/>
          <c:dPt>
            <c:idx val="4"/>
            <c:invertIfNegative val="0"/>
            <c:bubble3D val="0"/>
          </c:dPt>
          <c:dPt>
            <c:idx val="5"/>
            <c:invertIfNegative val="0"/>
            <c:bubble3D val="0"/>
          </c:dPt>
          <c:dPt>
            <c:idx val="6"/>
            <c:invertIfNegative val="0"/>
            <c:bubble3D val="0"/>
          </c:dPt>
          <c:dLbls>
            <c:dLbl>
              <c:idx val="5"/>
              <c:layout>
                <c:manualLayout>
                  <c:x val="1.2594971527310917E-16"/>
                  <c:y val="4.3237197263819561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2.8382896776391743E-3"/>
                  <c:y val="-3.8082714876469262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reported'!$E$13:$M$13</c:f>
              <c:numCache>
                <c:formatCode>General</c:formatCode>
                <c:ptCount val="9"/>
                <c:pt idx="0" formatCode="#,##0">
                  <c:v>-7</c:v>
                </c:pt>
                <c:pt idx="8" formatCode="#,##0">
                  <c:v>-2</c:v>
                </c:pt>
              </c:numCache>
            </c:numRef>
          </c:val>
        </c:ser>
        <c:ser>
          <c:idx val="1"/>
          <c:order val="2"/>
          <c:tx>
            <c:strRef>
              <c:f>'ebitda causal as reported'!$D$10</c:f>
              <c:strCache>
                <c:ptCount val="1"/>
                <c:pt idx="0">
                  <c:v>Refining, Supply &amp; Trading</c:v>
                </c:pt>
              </c:strCache>
            </c:strRef>
          </c:tx>
          <c:spPr>
            <a:solidFill>
              <a:srgbClr val="002060"/>
            </a:solidFill>
            <a:ln w="12700">
              <a:solidFill>
                <a:schemeClr val="tx1"/>
              </a:solidFill>
              <a:prstDash val="solid"/>
            </a:ln>
          </c:spPr>
          <c:invertIfNegative val="0"/>
          <c:dPt>
            <c:idx val="0"/>
            <c:invertIfNegative val="0"/>
            <c:bubble3D val="0"/>
          </c:dPt>
          <c:dPt>
            <c:idx val="2"/>
            <c:invertIfNegative val="0"/>
            <c:bubble3D val="0"/>
            <c:spPr>
              <a:solidFill>
                <a:schemeClr val="bg1">
                  <a:lumMod val="75000"/>
                </a:schemeClr>
              </a:solidFill>
              <a:ln w="12700">
                <a:solidFill>
                  <a:schemeClr val="tx1"/>
                </a:solidFill>
                <a:prstDash val="solid"/>
              </a:ln>
            </c:spPr>
          </c:dPt>
          <c:dPt>
            <c:idx val="5"/>
            <c:invertIfNegative val="0"/>
            <c:bubble3D val="0"/>
          </c:dPt>
          <c:dPt>
            <c:idx val="6"/>
            <c:invertIfNegative val="0"/>
            <c:bubble3D val="0"/>
          </c:dPt>
          <c:dLbls>
            <c:spPr>
              <a:noFill/>
              <a:ln>
                <a:noFill/>
              </a:ln>
              <a:effectLst/>
            </c:spPr>
            <c:txPr>
              <a:bodyPr/>
              <a:lstStyle/>
              <a:p>
                <a:pPr>
                  <a:defRPr>
                    <a:solidFill>
                      <a:schemeClr val="bg1"/>
                    </a:solidFill>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reported'!$E$10:$M$10</c:f>
              <c:numCache>
                <c:formatCode>General</c:formatCode>
                <c:ptCount val="9"/>
                <c:pt idx="0" formatCode="#,##0">
                  <c:v>253</c:v>
                </c:pt>
                <c:pt idx="8" formatCode="#,##0">
                  <c:v>560.61040272716991</c:v>
                </c:pt>
              </c:numCache>
            </c:numRef>
          </c:val>
        </c:ser>
        <c:ser>
          <c:idx val="2"/>
          <c:order val="3"/>
          <c:tx>
            <c:strRef>
              <c:f>'ebitda causal as reported'!$D$11</c:f>
              <c:strCache>
                <c:ptCount val="1"/>
                <c:pt idx="0">
                  <c:v>Petrochemicals</c:v>
                </c:pt>
              </c:strCache>
            </c:strRef>
          </c:tx>
          <c:spPr>
            <a:solidFill>
              <a:schemeClr val="tx2">
                <a:lumMod val="60000"/>
                <a:lumOff val="40000"/>
              </a:schemeClr>
            </a:solidFill>
            <a:ln w="12700">
              <a:solidFill>
                <a:schemeClr val="tx1"/>
              </a:solidFill>
            </a:ln>
          </c:spPr>
          <c:invertIfNegative val="0"/>
          <c:dPt>
            <c:idx val="1"/>
            <c:invertIfNegative val="0"/>
            <c:bubble3D val="0"/>
            <c:spPr>
              <a:solidFill>
                <a:srgbClr val="C7E0FB"/>
              </a:solidFill>
              <a:ln w="12700">
                <a:solidFill>
                  <a:schemeClr val="tx1"/>
                </a:solidFill>
              </a:ln>
            </c:spPr>
          </c:dPt>
          <c:dLbls>
            <c:dLbl>
              <c:idx val="1"/>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reported'!$E$11:$M$11</c:f>
              <c:numCache>
                <c:formatCode>General</c:formatCode>
                <c:ptCount val="9"/>
                <c:pt idx="0" formatCode="#,##0">
                  <c:v>81</c:v>
                </c:pt>
                <c:pt idx="8" formatCode="#,##0">
                  <c:v>92.847629228499997</c:v>
                </c:pt>
              </c:numCache>
            </c:numRef>
          </c:val>
        </c:ser>
        <c:ser>
          <c:idx val="4"/>
          <c:order val="4"/>
          <c:tx>
            <c:strRef>
              <c:f>'ebitda causal as reported'!$D$8</c:f>
              <c:strCache>
                <c:ptCount val="1"/>
                <c:pt idx="0">
                  <c:v>Bridge +</c:v>
                </c:pt>
              </c:strCache>
            </c:strRef>
          </c:tx>
          <c:spPr>
            <a:solidFill>
              <a:srgbClr val="CCECFF"/>
            </a:solidFill>
            <a:ln w="12700">
              <a:solidFill>
                <a:srgbClr val="000000"/>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chemeClr val="bg1">
                  <a:lumMod val="75000"/>
                </a:schemeClr>
              </a:solidFill>
              <a:ln w="12700">
                <a:solidFill>
                  <a:srgbClr val="000000"/>
                </a:solidFill>
                <a:prstDash val="solid"/>
              </a:ln>
            </c:spPr>
          </c:dPt>
          <c:dPt>
            <c:idx val="4"/>
            <c:invertIfNegative val="0"/>
            <c:bubble3D val="0"/>
          </c:dPt>
          <c:dPt>
            <c:idx val="5"/>
            <c:invertIfNegative val="0"/>
            <c:bubble3D val="0"/>
          </c:dPt>
          <c:dPt>
            <c:idx val="6"/>
            <c:invertIfNegative val="0"/>
            <c:bubble3D val="0"/>
          </c:dPt>
          <c:dLbls>
            <c:dLbl>
              <c:idx val="1"/>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dLblPos val="ctr"/>
              <c:showLegendKey val="0"/>
              <c:showVal val="1"/>
              <c:showCatName val="0"/>
              <c:showSerName val="0"/>
              <c:showPercent val="0"/>
              <c:showBubbleSize val="0"/>
              <c:extLst>
                <c:ext xmlns:c15="http://schemas.microsoft.com/office/drawing/2012/chart" uri="{CE6537A1-D6FC-4f65-9D91-7224C49458BB}"/>
              </c:extLst>
            </c:dLbl>
            <c:dLbl>
              <c:idx val="5"/>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reported'!$E$8:$M$8</c:f>
              <c:numCache>
                <c:formatCode>#,##0</c:formatCode>
                <c:ptCount val="9"/>
                <c:pt idx="0">
                  <c:v>0</c:v>
                </c:pt>
                <c:pt idx="1">
                  <c:v>200</c:v>
                </c:pt>
                <c:pt idx="2">
                  <c:v>145</c:v>
                </c:pt>
                <c:pt idx="3">
                  <c:v>0</c:v>
                </c:pt>
                <c:pt idx="5">
                  <c:v>65</c:v>
                </c:pt>
                <c:pt idx="6">
                  <c:v>30</c:v>
                </c:pt>
                <c:pt idx="7">
                  <c:v>1</c:v>
                </c:pt>
              </c:numCache>
            </c:numRef>
          </c:val>
        </c:ser>
        <c:ser>
          <c:idx val="5"/>
          <c:order val="5"/>
          <c:tx>
            <c:strRef>
              <c:f>'ebitda causal as reported'!$D$12</c:f>
              <c:strCache>
                <c:ptCount val="1"/>
                <c:pt idx="0">
                  <c:v>Marketing</c:v>
                </c:pt>
              </c:strCache>
            </c:strRef>
          </c:tx>
          <c:spPr>
            <a:solidFill>
              <a:schemeClr val="bg1"/>
            </a:solidFill>
            <a:ln w="12700">
              <a:solidFill>
                <a:srgbClr val="000000"/>
              </a:solidFill>
              <a:prstDash val="solid"/>
            </a:ln>
          </c:spPr>
          <c:invertIfNegative val="0"/>
          <c:dPt>
            <c:idx val="1"/>
            <c:invertIfNegative val="0"/>
            <c:bubble3D val="0"/>
          </c:dPt>
          <c:dPt>
            <c:idx val="2"/>
            <c:invertIfNegative val="0"/>
            <c:bubble3D val="0"/>
          </c:dPt>
          <c:dPt>
            <c:idx val="3"/>
            <c:invertIfNegative val="0"/>
            <c:bubble3D val="0"/>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reported'!$E$12:$M$12</c:f>
              <c:numCache>
                <c:formatCode>General</c:formatCode>
                <c:ptCount val="9"/>
                <c:pt idx="0" formatCode="#,##0">
                  <c:v>90</c:v>
                </c:pt>
                <c:pt idx="8" formatCode="#,##0">
                  <c:v>106.9158622799998</c:v>
                </c:pt>
              </c:numCache>
            </c:numRef>
          </c:val>
        </c:ser>
        <c:ser>
          <c:idx val="3"/>
          <c:order val="6"/>
          <c:tx>
            <c:strRef>
              <c:f>'ebitda causal as reported'!$D$9</c:f>
              <c:strCache>
                <c:ptCount val="1"/>
                <c:pt idx="0">
                  <c:v>Bridge -</c:v>
                </c:pt>
              </c:strCache>
            </c:strRef>
          </c:tx>
          <c:spPr>
            <a:solidFill>
              <a:schemeClr val="bg1">
                <a:lumMod val="75000"/>
              </a:schemeClr>
            </a:solidFill>
            <a:ln>
              <a:solidFill>
                <a:srgbClr val="000000"/>
              </a:solidFill>
            </a:ln>
          </c:spPr>
          <c:invertIfNegative val="0"/>
          <c:dLbls>
            <c:dLbl>
              <c:idx val="0"/>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reported'!$E$9:$M$9</c:f>
              <c:numCache>
                <c:formatCode>General</c:formatCode>
                <c:ptCount val="9"/>
                <c:pt idx="0" formatCode="#,##0">
                  <c:v>0</c:v>
                </c:pt>
                <c:pt idx="3" formatCode="#,##0">
                  <c:v>20</c:v>
                </c:pt>
                <c:pt idx="4" formatCode="#,##0">
                  <c:v>80</c:v>
                </c:pt>
              </c:numCache>
            </c:numRef>
          </c:val>
        </c:ser>
        <c:dLbls>
          <c:dLblPos val="ctr"/>
          <c:showLegendKey val="0"/>
          <c:showVal val="1"/>
          <c:showCatName val="0"/>
          <c:showSerName val="0"/>
          <c:showPercent val="0"/>
          <c:showBubbleSize val="0"/>
        </c:dLbls>
        <c:gapWidth val="50"/>
        <c:overlap val="100"/>
        <c:axId val="122270464"/>
        <c:axId val="122272000"/>
      </c:barChart>
      <c:catAx>
        <c:axId val="122270464"/>
        <c:scaling>
          <c:orientation val="minMax"/>
        </c:scaling>
        <c:delete val="0"/>
        <c:axPos val="b"/>
        <c:numFmt formatCode="General" sourceLinked="1"/>
        <c:majorTickMark val="none"/>
        <c:minorTickMark val="cross"/>
        <c:tickLblPos val="nextTo"/>
        <c:spPr>
          <a:ln w="3175">
            <a:solidFill>
              <a:srgbClr val="000000"/>
            </a:solidFill>
            <a:prstDash val="solid"/>
          </a:ln>
        </c:spPr>
        <c:txPr>
          <a:bodyPr rot="0" anchor="t" anchorCtr="0"/>
          <a:lstStyle/>
          <a:p>
            <a:pPr>
              <a:defRPr sz="1100">
                <a:solidFill>
                  <a:sysClr val="windowText" lastClr="000000"/>
                </a:solidFill>
              </a:defRPr>
            </a:pPr>
            <a:endParaRPr lang="el-GR"/>
          </a:p>
        </c:txPr>
        <c:crossAx val="122272000"/>
        <c:crosses val="autoZero"/>
        <c:auto val="1"/>
        <c:lblAlgn val="ctr"/>
        <c:lblOffset val="1000"/>
        <c:tickLblSkip val="1"/>
        <c:tickMarkSkip val="1"/>
        <c:noMultiLvlLbl val="0"/>
      </c:catAx>
      <c:valAx>
        <c:axId val="122272000"/>
        <c:scaling>
          <c:orientation val="minMax"/>
          <c:min val="-10"/>
        </c:scaling>
        <c:delete val="1"/>
        <c:axPos val="l"/>
        <c:numFmt formatCode="#,##0.0" sourceLinked="1"/>
        <c:majorTickMark val="out"/>
        <c:minorTickMark val="none"/>
        <c:tickLblPos val="nextTo"/>
        <c:crossAx val="122270464"/>
        <c:crosses val="autoZero"/>
        <c:crossBetween val="between"/>
      </c:valAx>
    </c:plotArea>
    <c:plotVisOnly val="1"/>
    <c:dispBlanksAs val="gap"/>
    <c:showDLblsOverMax val="0"/>
  </c:chart>
  <c:spPr>
    <a:solidFill>
      <a:srgbClr val="FFFFFF"/>
    </a:solidFill>
    <a:ln w="12700">
      <a:solidFill>
        <a:srgbClr val="FFFFFF"/>
      </a:solidFill>
      <a:prstDash val="solid"/>
    </a:ln>
  </c:spPr>
  <c:txPr>
    <a:bodyPr/>
    <a:lstStyle/>
    <a:p>
      <a:pPr>
        <a:defRPr sz="1100" b="0" i="0" u="none" strike="noStrike" baseline="0">
          <a:solidFill>
            <a:srgbClr val="000000"/>
          </a:solidFill>
          <a:latin typeface="Arial"/>
          <a:ea typeface="Arial"/>
          <a:cs typeface="Arial"/>
        </a:defRPr>
      </a:pPr>
      <a:endParaRPr lang="el-G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1447673979024"/>
          <c:y val="0.13930492124808661"/>
          <c:w val="0.81024703080946037"/>
          <c:h val="0.74471524527661392"/>
        </c:manualLayout>
      </c:layout>
      <c:barChart>
        <c:barDir val="col"/>
        <c:grouping val="stacked"/>
        <c:varyColors val="0"/>
        <c:ser>
          <c:idx val="0"/>
          <c:order val="0"/>
          <c:tx>
            <c:strRef>
              <c:f>b.4!$A$3</c:f>
              <c:strCache>
                <c:ptCount val="1"/>
                <c:pt idx="0">
                  <c:v>Dividend (€/share)</c:v>
                </c:pt>
              </c:strCache>
            </c:strRef>
          </c:tx>
          <c:spPr>
            <a:solidFill>
              <a:schemeClr val="accent2"/>
            </a:solidFill>
            <a:ln>
              <a:solidFill>
                <a:schemeClr val="accent1"/>
              </a:solidFill>
            </a:ln>
          </c:spPr>
          <c:invertIfNegative val="0"/>
          <c:dPt>
            <c:idx val="5"/>
            <c:invertIfNegative val="0"/>
            <c:bubble3D val="0"/>
            <c:spPr>
              <a:solidFill>
                <a:schemeClr val="accent2"/>
              </a:solidFill>
              <a:ln>
                <a:solidFill>
                  <a:schemeClr val="accent1"/>
                </a:solidFill>
              </a:ln>
            </c:spPr>
          </c:dPt>
          <c:cat>
            <c:numRef>
              <c:f>b.4!$C$2:$I$2</c:f>
              <c:numCache>
                <c:formatCode>General</c:formatCode>
                <c:ptCount val="7"/>
                <c:pt idx="0">
                  <c:v>2009</c:v>
                </c:pt>
                <c:pt idx="1">
                  <c:v>2010</c:v>
                </c:pt>
                <c:pt idx="2">
                  <c:v>2011</c:v>
                </c:pt>
                <c:pt idx="3">
                  <c:v>2012</c:v>
                </c:pt>
                <c:pt idx="4">
                  <c:v>2013</c:v>
                </c:pt>
                <c:pt idx="5">
                  <c:v>2014</c:v>
                </c:pt>
                <c:pt idx="6">
                  <c:v>2015</c:v>
                </c:pt>
              </c:numCache>
            </c:numRef>
          </c:cat>
          <c:val>
            <c:numRef>
              <c:f>b.4!$C$3:$I$3</c:f>
              <c:numCache>
                <c:formatCode>General</c:formatCode>
                <c:ptCount val="7"/>
                <c:pt idx="0">
                  <c:v>0.45</c:v>
                </c:pt>
                <c:pt idx="1">
                  <c:v>0.45</c:v>
                </c:pt>
                <c:pt idx="2">
                  <c:v>0.45</c:v>
                </c:pt>
                <c:pt idx="3">
                  <c:v>0.15</c:v>
                </c:pt>
                <c:pt idx="4">
                  <c:v>0</c:v>
                </c:pt>
                <c:pt idx="5">
                  <c:v>0.21</c:v>
                </c:pt>
              </c:numCache>
            </c:numRef>
          </c:val>
        </c:ser>
        <c:dLbls>
          <c:showLegendKey val="0"/>
          <c:showVal val="0"/>
          <c:showCatName val="0"/>
          <c:showSerName val="0"/>
          <c:showPercent val="0"/>
          <c:showBubbleSize val="0"/>
        </c:dLbls>
        <c:gapWidth val="150"/>
        <c:overlap val="100"/>
        <c:axId val="123007744"/>
        <c:axId val="123009664"/>
      </c:barChart>
      <c:lineChart>
        <c:grouping val="standard"/>
        <c:varyColors val="0"/>
        <c:ser>
          <c:idx val="1"/>
          <c:order val="1"/>
          <c:tx>
            <c:strRef>
              <c:f>b.4!$A$4</c:f>
              <c:strCache>
                <c:ptCount val="1"/>
                <c:pt idx="0">
                  <c:v>Amount (€m)</c:v>
                </c:pt>
              </c:strCache>
            </c:strRef>
          </c:tx>
          <c:spPr>
            <a:ln>
              <a:noFill/>
            </a:ln>
          </c:spPr>
          <c:marker>
            <c:symbol val="square"/>
            <c:size val="5"/>
            <c:spPr>
              <a:noFill/>
              <a:ln>
                <a:noFill/>
              </a:ln>
            </c:spPr>
          </c:marker>
          <c:cat>
            <c:numRef>
              <c:f>b.4!$C$2:$I$2</c:f>
              <c:numCache>
                <c:formatCode>General</c:formatCode>
                <c:ptCount val="7"/>
                <c:pt idx="0">
                  <c:v>2009</c:v>
                </c:pt>
                <c:pt idx="1">
                  <c:v>2010</c:v>
                </c:pt>
                <c:pt idx="2">
                  <c:v>2011</c:v>
                </c:pt>
                <c:pt idx="3">
                  <c:v>2012</c:v>
                </c:pt>
                <c:pt idx="4">
                  <c:v>2013</c:v>
                </c:pt>
                <c:pt idx="5">
                  <c:v>2014</c:v>
                </c:pt>
                <c:pt idx="6">
                  <c:v>2015</c:v>
                </c:pt>
              </c:numCache>
            </c:numRef>
          </c:cat>
          <c:val>
            <c:numRef>
              <c:f>b.4!$C$4:$I$4</c:f>
              <c:numCache>
                <c:formatCode>General</c:formatCode>
                <c:ptCount val="7"/>
                <c:pt idx="0">
                  <c:v>137.53583325</c:v>
                </c:pt>
                <c:pt idx="1">
                  <c:v>137.53583325</c:v>
                </c:pt>
                <c:pt idx="2">
                  <c:v>137.53583325</c:v>
                </c:pt>
                <c:pt idx="3">
                  <c:v>45.845277749999994</c:v>
                </c:pt>
                <c:pt idx="4">
                  <c:v>0</c:v>
                </c:pt>
                <c:pt idx="5">
                  <c:v>64.18338885</c:v>
                </c:pt>
                <c:pt idx="6">
                  <c:v>0</c:v>
                </c:pt>
              </c:numCache>
            </c:numRef>
          </c:val>
          <c:smooth val="0"/>
        </c:ser>
        <c:dLbls>
          <c:showLegendKey val="0"/>
          <c:showVal val="0"/>
          <c:showCatName val="0"/>
          <c:showSerName val="0"/>
          <c:showPercent val="0"/>
          <c:showBubbleSize val="0"/>
        </c:dLbls>
        <c:marker val="1"/>
        <c:smooth val="0"/>
        <c:axId val="123082624"/>
        <c:axId val="123081088"/>
      </c:lineChart>
      <c:catAx>
        <c:axId val="123007744"/>
        <c:scaling>
          <c:orientation val="minMax"/>
        </c:scaling>
        <c:delete val="0"/>
        <c:axPos val="b"/>
        <c:numFmt formatCode="General" sourceLinked="1"/>
        <c:majorTickMark val="none"/>
        <c:minorTickMark val="cross"/>
        <c:tickLblPos val="nextTo"/>
        <c:txPr>
          <a:bodyPr/>
          <a:lstStyle/>
          <a:p>
            <a:pPr>
              <a:defRPr sz="1400"/>
            </a:pPr>
            <a:endParaRPr lang="el-GR"/>
          </a:p>
        </c:txPr>
        <c:crossAx val="123009664"/>
        <c:crosses val="autoZero"/>
        <c:auto val="1"/>
        <c:lblAlgn val="ctr"/>
        <c:lblOffset val="100"/>
        <c:noMultiLvlLbl val="0"/>
      </c:catAx>
      <c:valAx>
        <c:axId val="123009664"/>
        <c:scaling>
          <c:orientation val="minMax"/>
          <c:max val="0.60000000000000009"/>
          <c:min val="0"/>
        </c:scaling>
        <c:delete val="0"/>
        <c:axPos val="l"/>
        <c:numFmt formatCode="_-* #,##0.00\ [$€-408]_-;\-* #,##0.00\ [$€-408]_-;_-* &quot;-&quot;??\ [$€-408]_-;_-@_-" sourceLinked="0"/>
        <c:majorTickMark val="out"/>
        <c:minorTickMark val="none"/>
        <c:tickLblPos val="nextTo"/>
        <c:txPr>
          <a:bodyPr/>
          <a:lstStyle/>
          <a:p>
            <a:pPr>
              <a:defRPr sz="1400"/>
            </a:pPr>
            <a:endParaRPr lang="el-GR"/>
          </a:p>
        </c:txPr>
        <c:crossAx val="123007744"/>
        <c:crosses val="autoZero"/>
        <c:crossBetween val="between"/>
        <c:majorUnit val="0.1"/>
      </c:valAx>
      <c:valAx>
        <c:axId val="123081088"/>
        <c:scaling>
          <c:orientation val="minMax"/>
          <c:max val="180"/>
        </c:scaling>
        <c:delete val="1"/>
        <c:axPos val="r"/>
        <c:numFmt formatCode="_-* #,##0\ [$€-408]_-;\-* #,##0\ [$€-408]_-;_-* &quot;-&quot;\ [$€-408]_-;_-@_-" sourceLinked="0"/>
        <c:majorTickMark val="out"/>
        <c:minorTickMark val="none"/>
        <c:tickLblPos val="nextTo"/>
        <c:crossAx val="123082624"/>
        <c:crosses val="max"/>
        <c:crossBetween val="between"/>
      </c:valAx>
      <c:catAx>
        <c:axId val="123082624"/>
        <c:scaling>
          <c:orientation val="minMax"/>
        </c:scaling>
        <c:delete val="1"/>
        <c:axPos val="b"/>
        <c:numFmt formatCode="General" sourceLinked="1"/>
        <c:majorTickMark val="out"/>
        <c:minorTickMark val="none"/>
        <c:tickLblPos val="nextTo"/>
        <c:crossAx val="123081088"/>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40032829407525E-2"/>
          <c:y val="0.11938877503325783"/>
          <c:w val="0.89934884606873433"/>
          <c:h val="0.72087908531981448"/>
        </c:manualLayout>
      </c:layout>
      <c:lineChart>
        <c:grouping val="standard"/>
        <c:varyColors val="0"/>
        <c:ser>
          <c:idx val="0"/>
          <c:order val="0"/>
          <c:tx>
            <c:strRef>
              <c:f>Graph!$C$7</c:f>
              <c:strCache>
                <c:ptCount val="1"/>
                <c:pt idx="0">
                  <c:v>FCC</c:v>
                </c:pt>
              </c:strCache>
            </c:strRef>
          </c:tx>
          <c:spPr>
            <a:ln w="22225">
              <a:solidFill>
                <a:srgbClr val="002060"/>
              </a:solidFill>
            </a:ln>
          </c:spPr>
          <c:marker>
            <c:symbol val="none"/>
          </c:marker>
          <c:cat>
            <c:strRef>
              <c:f>Graph!$H$6:$U$6</c:f>
              <c:strCache>
                <c:ptCount val="14"/>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QTD*</c:v>
                </c:pt>
              </c:strCache>
            </c:strRef>
          </c:cat>
          <c:val>
            <c:numRef>
              <c:f>Graph!$H$7:$U$7</c:f>
              <c:numCache>
                <c:formatCode>#,000_)</c:formatCode>
                <c:ptCount val="14"/>
                <c:pt idx="0">
                  <c:v>4.1433333333333335</c:v>
                </c:pt>
                <c:pt idx="1">
                  <c:v>3.4200000000000004</c:v>
                </c:pt>
                <c:pt idx="2">
                  <c:v>1.4766666666666666</c:v>
                </c:pt>
                <c:pt idx="3">
                  <c:v>1.42</c:v>
                </c:pt>
                <c:pt idx="4">
                  <c:v>2.1633333333333336</c:v>
                </c:pt>
                <c:pt idx="5">
                  <c:v>2.6200000000000006</c:v>
                </c:pt>
                <c:pt idx="6">
                  <c:v>4.1533333333333333</c:v>
                </c:pt>
                <c:pt idx="7">
                  <c:v>4.3133333333333335</c:v>
                </c:pt>
                <c:pt idx="8">
                  <c:v>6.793333333333333</c:v>
                </c:pt>
                <c:pt idx="9">
                  <c:v>7.3266666666666653</c:v>
                </c:pt>
                <c:pt idx="10" formatCode="#,##0.00">
                  <c:v>7.25</c:v>
                </c:pt>
                <c:pt idx="11" formatCode="#,##0.00">
                  <c:v>4.7933333333333339</c:v>
                </c:pt>
                <c:pt idx="12" formatCode="#,##0.00">
                  <c:v>5.5183251443001424</c:v>
                </c:pt>
                <c:pt idx="13" formatCode="#,##0.00">
                  <c:v>4.6371993506493503</c:v>
                </c:pt>
              </c:numCache>
            </c:numRef>
          </c:val>
          <c:smooth val="1"/>
        </c:ser>
        <c:ser>
          <c:idx val="1"/>
          <c:order val="1"/>
          <c:tx>
            <c:strRef>
              <c:f>Graph!$C$8</c:f>
              <c:strCache>
                <c:ptCount val="1"/>
                <c:pt idx="0">
                  <c:v>Hydrocracking</c:v>
                </c:pt>
              </c:strCache>
            </c:strRef>
          </c:tx>
          <c:spPr>
            <a:ln w="22225">
              <a:solidFill>
                <a:schemeClr val="bg1">
                  <a:lumMod val="50000"/>
                </a:schemeClr>
              </a:solidFill>
            </a:ln>
          </c:spPr>
          <c:marker>
            <c:symbol val="none"/>
          </c:marker>
          <c:cat>
            <c:strRef>
              <c:f>Graph!$H$6:$U$6</c:f>
              <c:strCache>
                <c:ptCount val="14"/>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QTD*</c:v>
                </c:pt>
              </c:strCache>
            </c:strRef>
          </c:cat>
          <c:val>
            <c:numRef>
              <c:f>Graph!$H$8:$U$8</c:f>
              <c:numCache>
                <c:formatCode>#,##0.00</c:formatCode>
                <c:ptCount val="14"/>
                <c:pt idx="0">
                  <c:v>4.1433333333333335</c:v>
                </c:pt>
                <c:pt idx="1">
                  <c:v>1.9266666666666665</c:v>
                </c:pt>
                <c:pt idx="2">
                  <c:v>2.1866666666666665</c:v>
                </c:pt>
                <c:pt idx="3">
                  <c:v>4.2033333333333331</c:v>
                </c:pt>
                <c:pt idx="4">
                  <c:v>3.3766666666666665</c:v>
                </c:pt>
                <c:pt idx="5" formatCode="#,000_)">
                  <c:v>3.1</c:v>
                </c:pt>
                <c:pt idx="6">
                  <c:v>4.6566666666666672</c:v>
                </c:pt>
                <c:pt idx="7">
                  <c:v>4.4866666666666672</c:v>
                </c:pt>
                <c:pt idx="8">
                  <c:v>7.1766666666666667</c:v>
                </c:pt>
                <c:pt idx="9">
                  <c:v>5.7666666666666666</c:v>
                </c:pt>
                <c:pt idx="10">
                  <c:v>6.21</c:v>
                </c:pt>
                <c:pt idx="11">
                  <c:v>6.72</c:v>
                </c:pt>
                <c:pt idx="12">
                  <c:v>5.4419670418470405</c:v>
                </c:pt>
                <c:pt idx="13">
                  <c:v>4.7959742424242418</c:v>
                </c:pt>
              </c:numCache>
            </c:numRef>
          </c:val>
          <c:smooth val="1"/>
        </c:ser>
        <c:dLbls>
          <c:showLegendKey val="0"/>
          <c:showVal val="0"/>
          <c:showCatName val="0"/>
          <c:showSerName val="0"/>
          <c:showPercent val="0"/>
          <c:showBubbleSize val="0"/>
        </c:dLbls>
        <c:marker val="1"/>
        <c:smooth val="0"/>
        <c:axId val="124168448"/>
        <c:axId val="123863040"/>
      </c:lineChart>
      <c:catAx>
        <c:axId val="12416844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l-GR"/>
          </a:p>
        </c:txPr>
        <c:crossAx val="123863040"/>
        <c:crosses val="autoZero"/>
        <c:auto val="1"/>
        <c:lblAlgn val="ctr"/>
        <c:lblOffset val="100"/>
        <c:noMultiLvlLbl val="0"/>
      </c:catAx>
      <c:valAx>
        <c:axId val="123863040"/>
        <c:scaling>
          <c:orientation val="minMax"/>
          <c:max val="8"/>
        </c:scaling>
        <c:delete val="0"/>
        <c:axPos val="l"/>
        <c:numFmt formatCode="#,##0" sourceLinked="0"/>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l-GR"/>
          </a:p>
        </c:txPr>
        <c:crossAx val="124168448"/>
        <c:crosses val="autoZero"/>
        <c:crossBetween val="midCat"/>
      </c:valAx>
    </c:plotArea>
    <c:legend>
      <c:legendPos val="r"/>
      <c:layout>
        <c:manualLayout>
          <c:xMode val="edge"/>
          <c:yMode val="edge"/>
          <c:x val="0.56517176996076601"/>
          <c:y val="0.72679194644207989"/>
          <c:w val="0.24368949170985071"/>
          <c:h val="7.9223100756050033E-2"/>
        </c:manualLayout>
      </c:layout>
      <c:overlay val="1"/>
      <c:txPr>
        <a:bodyPr/>
        <a:lstStyle/>
        <a:p>
          <a:pPr>
            <a:defRPr>
              <a:latin typeface="Arial" panose="020B0604020202020204" pitchFamily="34" charset="0"/>
              <a:cs typeface="Arial" panose="020B0604020202020204" pitchFamily="34" charset="0"/>
            </a:defRPr>
          </a:pPr>
          <a:endParaRPr lang="el-GR"/>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4"/>
            <a:ext cx="4313373" cy="335354"/>
          </a:xfrm>
          <a:prstGeom prst="rect">
            <a:avLst/>
          </a:prstGeom>
          <a:noFill/>
          <a:ln>
            <a:noFill/>
          </a:ln>
          <a:effectLst/>
          <a:extLst/>
        </p:spPr>
        <p:txBody>
          <a:bodyPr vert="horz" wrap="square" lIns="90956" tIns="45480" rIns="90956" bIns="45480" numCol="1" anchor="t" anchorCtr="0" compatLnSpc="1">
            <a:prstTxWarp prst="textNoShape">
              <a:avLst/>
            </a:prstTxWarp>
          </a:bodyPr>
          <a:lstStyle>
            <a:lvl1pPr algn="l" defTabSz="908990">
              <a:spcBef>
                <a:spcPct val="0"/>
              </a:spcBef>
              <a:defRPr b="0">
                <a:solidFill>
                  <a:schemeClr val="tx1"/>
                </a:solidFill>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5630731" y="4"/>
            <a:ext cx="4313373" cy="335354"/>
          </a:xfrm>
          <a:prstGeom prst="rect">
            <a:avLst/>
          </a:prstGeom>
          <a:noFill/>
          <a:ln>
            <a:noFill/>
          </a:ln>
          <a:effectLst/>
          <a:extLst/>
        </p:spPr>
        <p:txBody>
          <a:bodyPr vert="horz" wrap="square" lIns="90956" tIns="45480" rIns="90956" bIns="45480" numCol="1" anchor="t" anchorCtr="0" compatLnSpc="1">
            <a:prstTxWarp prst="textNoShape">
              <a:avLst/>
            </a:prstTxWarp>
          </a:bodyPr>
          <a:lstStyle>
            <a:lvl1pPr algn="r" defTabSz="908990">
              <a:spcBef>
                <a:spcPct val="0"/>
              </a:spcBef>
              <a:defRPr b="0">
                <a:solidFill>
                  <a:schemeClr val="tx1"/>
                </a:solidFill>
                <a:latin typeface="Times New Roman" pitchFamily="18" charset="0"/>
              </a:defRPr>
            </a:lvl1pPr>
          </a:lstStyle>
          <a:p>
            <a:pPr>
              <a:defRPr/>
            </a:pPr>
            <a:fld id="{4A7F00DF-4F34-4253-9F0F-E43DFA17A95C}" type="datetime1">
              <a:rPr lang="en-US"/>
              <a:pPr>
                <a:defRPr/>
              </a:pPr>
              <a:t>6/2/2016</a:t>
            </a:fld>
            <a:endParaRPr lang="en-US"/>
          </a:p>
        </p:txBody>
      </p:sp>
      <p:sp>
        <p:nvSpPr>
          <p:cNvPr id="7172" name="Rectangle 4"/>
          <p:cNvSpPr>
            <a:spLocks noGrp="1" noChangeArrowheads="1"/>
          </p:cNvSpPr>
          <p:nvPr>
            <p:ph type="ftr" sz="quarter" idx="2"/>
          </p:nvPr>
        </p:nvSpPr>
        <p:spPr bwMode="auto">
          <a:xfrm>
            <a:off x="2" y="6470263"/>
            <a:ext cx="4313373" cy="335352"/>
          </a:xfrm>
          <a:prstGeom prst="rect">
            <a:avLst/>
          </a:prstGeom>
          <a:noFill/>
          <a:ln>
            <a:noFill/>
          </a:ln>
          <a:effectLst/>
          <a:extLst/>
        </p:spPr>
        <p:txBody>
          <a:bodyPr vert="horz" wrap="square" lIns="90956" tIns="45480" rIns="90956" bIns="45480" numCol="1" anchor="b" anchorCtr="0" compatLnSpc="1">
            <a:prstTxWarp prst="textNoShape">
              <a:avLst/>
            </a:prstTxWarp>
          </a:bodyPr>
          <a:lstStyle>
            <a:lvl1pPr algn="l" defTabSz="908990">
              <a:spcBef>
                <a:spcPct val="0"/>
              </a:spcBef>
              <a:defRPr b="0">
                <a:solidFill>
                  <a:schemeClr val="tx1"/>
                </a:solidFill>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5630731" y="6470263"/>
            <a:ext cx="4313373" cy="335352"/>
          </a:xfrm>
          <a:prstGeom prst="rect">
            <a:avLst/>
          </a:prstGeom>
          <a:noFill/>
          <a:ln>
            <a:noFill/>
          </a:ln>
          <a:effectLst/>
          <a:extLst/>
        </p:spPr>
        <p:txBody>
          <a:bodyPr vert="horz" wrap="square" lIns="90956" tIns="45480" rIns="90956" bIns="45480" numCol="1" anchor="b" anchorCtr="0" compatLnSpc="1">
            <a:prstTxWarp prst="textNoShape">
              <a:avLst/>
            </a:prstTxWarp>
          </a:bodyPr>
          <a:lstStyle>
            <a:lvl1pPr algn="r" defTabSz="908990">
              <a:spcBef>
                <a:spcPct val="0"/>
              </a:spcBef>
              <a:defRPr b="0">
                <a:solidFill>
                  <a:schemeClr val="tx1"/>
                </a:solidFill>
                <a:latin typeface="Times New Roman" pitchFamily="18" charset="0"/>
              </a:defRPr>
            </a:lvl1pPr>
          </a:lstStyle>
          <a:p>
            <a:pPr>
              <a:defRPr/>
            </a:pPr>
            <a:fld id="{84F10F6A-8C08-4148-81F2-DA6B83A17C6C}" type="slidenum">
              <a:rPr lang="en-US"/>
              <a:pPr>
                <a:defRPr/>
              </a:pPr>
              <a:t>‹#›</a:t>
            </a:fld>
            <a:endParaRPr lang="en-US"/>
          </a:p>
        </p:txBody>
      </p:sp>
    </p:spTree>
    <p:extLst>
      <p:ext uri="{BB962C8B-B14F-4D97-AF65-F5344CB8AC3E}">
        <p14:creationId xmlns:p14="http://schemas.microsoft.com/office/powerpoint/2010/main" val="216623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Rot="1" noChangeAspect="1" noChangeArrowheads="1" noTextEdit="1"/>
          </p:cNvSpPr>
          <p:nvPr>
            <p:ph type="sldImg" idx="2"/>
          </p:nvPr>
        </p:nvSpPr>
        <p:spPr bwMode="gray">
          <a:xfrm>
            <a:off x="1066800" y="874713"/>
            <a:ext cx="7754938" cy="5816600"/>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1191056" y="251123"/>
            <a:ext cx="8471669" cy="221599"/>
          </a:xfrm>
          <a:prstGeom prst="rect">
            <a:avLst/>
          </a:prstGeom>
          <a:noFill/>
          <a:ln>
            <a:noFill/>
          </a:ln>
          <a:effectLs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gray">
          <a:xfrm>
            <a:off x="8293760" y="32646"/>
            <a:ext cx="1368965" cy="123111"/>
          </a:xfrm>
          <a:prstGeom prst="rect">
            <a:avLst/>
          </a:prstGeom>
          <a:noFill/>
          <a:ln>
            <a:noFill/>
          </a:ln>
          <a:effectLst/>
          <a:extLst/>
        </p:spPr>
        <p:txBody>
          <a:bodyPr vert="horz" wrap="none" lIns="0" tIns="0" rIns="0" bIns="0" numCol="1" anchor="b" anchorCtr="0" compatLnSpc="1">
            <a:prstTxWarp prst="textNoShape">
              <a:avLst/>
            </a:prstTxWarp>
            <a:spAutoFit/>
          </a:bodyPr>
          <a:lstStyle>
            <a:lvl1pPr algn="r" defTabSz="908990">
              <a:spcBef>
                <a:spcPct val="0"/>
              </a:spcBef>
              <a:defRPr sz="800" b="0">
                <a:solidFill>
                  <a:schemeClr val="tx1"/>
                </a:solidFill>
              </a:defRPr>
            </a:lvl1pPr>
          </a:lstStyle>
          <a:p>
            <a:pPr>
              <a:defRPr/>
            </a:pPr>
            <a:r>
              <a:rPr lang="en-US"/>
              <a:t>AH-HEP004-2004-11-03-ERP</a:t>
            </a:r>
          </a:p>
        </p:txBody>
      </p:sp>
      <p:sp>
        <p:nvSpPr>
          <p:cNvPr id="5127" name="Rectangle 7"/>
          <p:cNvSpPr>
            <a:spLocks noGrp="1" noChangeArrowheads="1"/>
          </p:cNvSpPr>
          <p:nvPr>
            <p:ph type="sldNum" sz="quarter" idx="5"/>
          </p:nvPr>
        </p:nvSpPr>
        <p:spPr bwMode="gray">
          <a:xfrm>
            <a:off x="8869753" y="6459842"/>
            <a:ext cx="792970" cy="215444"/>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defTabSz="908990">
              <a:spcBef>
                <a:spcPct val="0"/>
              </a:spcBef>
              <a:defRPr b="0">
                <a:solidFill>
                  <a:schemeClr val="tx1"/>
                </a:solidFill>
              </a:defRPr>
            </a:lvl1pPr>
          </a:lstStyle>
          <a:p>
            <a:pPr>
              <a:defRPr/>
            </a:pPr>
            <a:fld id="{C90272EB-DCCB-4430-B808-149B2F7A8FD7}" type="slidenum">
              <a:rPr lang="en-US"/>
              <a:pPr>
                <a:defRPr/>
              </a:pPr>
              <a:t>‹#›</a:t>
            </a:fld>
            <a:endParaRPr lang="en-US"/>
          </a:p>
        </p:txBody>
      </p:sp>
      <p:sp>
        <p:nvSpPr>
          <p:cNvPr id="25606" name="McK Separator" hidden="1"/>
          <p:cNvSpPr>
            <a:spLocks noChangeShapeType="1"/>
          </p:cNvSpPr>
          <p:nvPr/>
        </p:nvSpPr>
        <p:spPr bwMode="gray">
          <a:xfrm>
            <a:off x="1191059" y="1034669"/>
            <a:ext cx="7606757" cy="0"/>
          </a:xfrm>
          <a:prstGeom prst="line">
            <a:avLst/>
          </a:prstGeom>
          <a:noFill/>
          <a:ln w="9525">
            <a:solidFill>
              <a:schemeClr val="tx1"/>
            </a:solidFill>
            <a:round/>
            <a:headEnd/>
            <a:tailEnd/>
          </a:ln>
          <a:effectLst/>
          <a:extLst/>
        </p:spPr>
        <p:txBody>
          <a:bodyPr lIns="91375" tIns="45686" rIns="91375" bIns="45686"/>
          <a:lstStyle/>
          <a:p>
            <a:pPr algn="ctr">
              <a:spcBef>
                <a:spcPct val="50000"/>
              </a:spcBef>
              <a:defRPr/>
            </a:pPr>
            <a:endParaRPr lang="el-GR"/>
          </a:p>
        </p:txBody>
      </p:sp>
      <p:pic>
        <p:nvPicPr>
          <p:cNvPr id="19463" name="Picture 18" descr="McK_pp_use_BlackWhite_small"/>
          <p:cNvPicPr preferRelativeResize="0">
            <a:picLocks noChangeArrowheads="1"/>
          </p:cNvPicPr>
          <p:nvPr/>
        </p:nvPicPr>
        <p:blipFill>
          <a:blip r:embed="rId2"/>
          <a:srcRect/>
          <a:stretch>
            <a:fillRect/>
          </a:stretch>
        </p:blipFill>
        <p:spPr bwMode="gray">
          <a:xfrm>
            <a:off x="4479641" y="6700718"/>
            <a:ext cx="984818" cy="103309"/>
          </a:xfrm>
          <a:prstGeom prst="rect">
            <a:avLst/>
          </a:prstGeom>
          <a:noFill/>
          <a:ln w="9525">
            <a:noFill/>
            <a:miter lim="800000"/>
            <a:headEnd/>
            <a:tailEnd/>
          </a:ln>
        </p:spPr>
      </p:pic>
    </p:spTree>
    <p:extLst>
      <p:ext uri="{BB962C8B-B14F-4D97-AF65-F5344CB8AC3E}">
        <p14:creationId xmlns:p14="http://schemas.microsoft.com/office/powerpoint/2010/main" val="279694172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102" indent="-28542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1690"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598366"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5045"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381" algn="l" defTabSz="913351" rtl="0" eaLnBrk="1" latinLnBrk="0" hangingPunct="1">
      <a:defRPr sz="1200" kern="1200">
        <a:solidFill>
          <a:schemeClr val="tx1"/>
        </a:solidFill>
        <a:latin typeface="+mn-lt"/>
        <a:ea typeface="+mn-ea"/>
        <a:cs typeface="+mn-cs"/>
      </a:defRPr>
    </a:lvl6pPr>
    <a:lvl7pPr marL="2740055" algn="l" defTabSz="913351" rtl="0" eaLnBrk="1" latinLnBrk="0" hangingPunct="1">
      <a:defRPr sz="1200" kern="1200">
        <a:solidFill>
          <a:schemeClr val="tx1"/>
        </a:solidFill>
        <a:latin typeface="+mn-lt"/>
        <a:ea typeface="+mn-ea"/>
        <a:cs typeface="+mn-cs"/>
      </a:defRPr>
    </a:lvl7pPr>
    <a:lvl8pPr marL="3196737" algn="l" defTabSz="913351" rtl="0" eaLnBrk="1" latinLnBrk="0" hangingPunct="1">
      <a:defRPr sz="1200" kern="1200">
        <a:solidFill>
          <a:schemeClr val="tx1"/>
        </a:solidFill>
        <a:latin typeface="+mn-lt"/>
        <a:ea typeface="+mn-ea"/>
        <a:cs typeface="+mn-cs"/>
      </a:defRPr>
    </a:lvl8pPr>
    <a:lvl9pPr marL="3653413" algn="l" defTabSz="9133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7338" y="296863"/>
            <a:ext cx="4379912" cy="3284537"/>
          </a:xfrm>
        </p:spPr>
      </p:sp>
      <p:sp>
        <p:nvSpPr>
          <p:cNvPr id="4" name="Slide Number Placeholder 3"/>
          <p:cNvSpPr>
            <a:spLocks noGrp="1"/>
          </p:cNvSpPr>
          <p:nvPr>
            <p:ph type="sldNum" sz="quarter" idx="10"/>
          </p:nvPr>
        </p:nvSpPr>
        <p:spPr/>
        <p:txBody>
          <a:bodyPr/>
          <a:lstStyle/>
          <a:p>
            <a:fld id="{C072C9D1-760A-4398-8E67-C8D655FE5155}" type="slidenum">
              <a:rPr lang="el-GR" smtClean="0">
                <a:solidFill>
                  <a:prstClr val="black"/>
                </a:solidFill>
              </a:rPr>
              <a:pPr/>
              <a:t>9</a:t>
            </a:fld>
            <a:endParaRPr lang="el-GR">
              <a:solidFill>
                <a:prstClr val="black"/>
              </a:solidFill>
            </a:endParaRPr>
          </a:p>
        </p:txBody>
      </p:sp>
      <p:sp>
        <p:nvSpPr>
          <p:cNvPr id="5" name="Notes Placeholder 4"/>
          <p:cNvSpPr>
            <a:spLocks noGrp="1"/>
          </p:cNvSpPr>
          <p:nvPr>
            <p:ph type="body" sz="quarter" idx="11"/>
          </p:nvPr>
        </p:nvSpPr>
        <p:spPr/>
        <p:txBody>
          <a:bodyPr/>
          <a:lstStyle/>
          <a:p>
            <a:endParaRPr lang="el-GR"/>
          </a:p>
        </p:txBody>
      </p:sp>
      <p:sp>
        <p:nvSpPr>
          <p:cNvPr id="6" name="Notes Placeholder 2"/>
          <p:cNvSpPr txBox="1">
            <a:spLocks/>
          </p:cNvSpPr>
          <p:nvPr/>
        </p:nvSpPr>
        <p:spPr bwMode="gray">
          <a:xfrm>
            <a:off x="249322" y="3612539"/>
            <a:ext cx="84733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4349" indent="-284349">
              <a:buFont typeface="Arial" panose="020B0604020202020204" pitchFamily="34" charset="0"/>
              <a:buChar char="•"/>
            </a:pPr>
            <a:r>
              <a:rPr lang="en-US" sz="1000" b="0">
                <a:solidFill>
                  <a:prstClr val="black"/>
                </a:solidFill>
              </a:rPr>
              <a:t>New car registrations marginally higher in 2013 vs 2012 (+1.2%, +6.3% in Attiki). </a:t>
            </a:r>
          </a:p>
          <a:p>
            <a:pPr marL="284349" indent="-284349" defTabSz="909790">
              <a:buFont typeface="Arial" panose="020B0604020202020204" pitchFamily="34" charset="0"/>
              <a:buChar char="•"/>
              <a:defRPr/>
            </a:pPr>
            <a:r>
              <a:rPr lang="en-US" sz="1000" b="0">
                <a:solidFill>
                  <a:prstClr val="black"/>
                </a:solidFill>
              </a:rPr>
              <a:t>Trend intensified in 4Q (+11.6% GR, +16.4% Attiki), further in January 14 (+18%)</a:t>
            </a:r>
          </a:p>
          <a:p>
            <a:pPr marL="284349" indent="-284349">
              <a:buFont typeface="Arial" panose="020B0604020202020204" pitchFamily="34" charset="0"/>
              <a:buChar char="•"/>
            </a:pPr>
            <a:r>
              <a:rPr lang="en-US" sz="1000" b="0">
                <a:solidFill>
                  <a:prstClr val="black"/>
                </a:solidFill>
              </a:rPr>
              <a:t>New Diesel cars in 2012  27k; penetration at 42% [no data available in 2013]</a:t>
            </a:r>
            <a:endParaRPr lang="en-US" sz="1000" b="0" dirty="0">
              <a:solidFill>
                <a:prstClr val="black"/>
              </a:solidFill>
            </a:endParaRPr>
          </a:p>
        </p:txBody>
      </p:sp>
    </p:spTree>
    <p:extLst>
      <p:ext uri="{BB962C8B-B14F-4D97-AF65-F5344CB8AC3E}">
        <p14:creationId xmlns:p14="http://schemas.microsoft.com/office/powerpoint/2010/main" val="256558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628900" y="512763"/>
            <a:ext cx="4505325" cy="33782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a:spLocks noGrp="1" noChangeArrowheads="1"/>
          </p:cNvSpPr>
          <p:nvPr>
            <p:ph type="body" idx="1"/>
          </p:nvPr>
        </p:nvSpPr>
        <p:spPr>
          <a:noFill/>
        </p:spPr>
        <p:txBody>
          <a:bodyPr/>
          <a:lstStyle/>
          <a:p>
            <a:pPr eaLnBrk="1" hangingPunct="1"/>
            <a:endParaRPr lang="el-GR" dirty="0" smtClean="0"/>
          </a:p>
        </p:txBody>
      </p:sp>
    </p:spTree>
    <p:extLst>
      <p:ext uri="{BB962C8B-B14F-4D97-AF65-F5344CB8AC3E}">
        <p14:creationId xmlns:p14="http://schemas.microsoft.com/office/powerpoint/2010/main" val="151040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874713"/>
            <a:ext cx="7754938" cy="5816600"/>
          </a:xfrm>
        </p:spPr>
      </p:sp>
      <p:sp>
        <p:nvSpPr>
          <p:cNvPr id="4" name="Slide Number Placeholder 3"/>
          <p:cNvSpPr>
            <a:spLocks noGrp="1"/>
          </p:cNvSpPr>
          <p:nvPr>
            <p:ph type="sldNum" sz="quarter" idx="10"/>
          </p:nvPr>
        </p:nvSpPr>
        <p:spPr/>
        <p:txBody>
          <a:bodyPr/>
          <a:lstStyle/>
          <a:p>
            <a:pPr>
              <a:defRPr/>
            </a:pPr>
            <a:fld id="{C543CDBB-E4A5-4674-BAB8-706757223222}" type="slidenum">
              <a:rPr lang="en-US" smtClean="0">
                <a:solidFill>
                  <a:prstClr val="black"/>
                </a:solidFill>
              </a:rPr>
              <a:pPr>
                <a:defRPr/>
              </a:pPr>
              <a:t>27</a:t>
            </a:fld>
            <a:endParaRPr lang="en-US">
              <a:solidFill>
                <a:prstClr val="black"/>
              </a:solidFill>
            </a:endParaRPr>
          </a:p>
        </p:txBody>
      </p:sp>
      <p:sp>
        <p:nvSpPr>
          <p:cNvPr id="5" name="Notes Placeholder 2"/>
          <p:cNvSpPr txBox="1">
            <a:spLocks/>
          </p:cNvSpPr>
          <p:nvPr/>
        </p:nvSpPr>
        <p:spPr bwMode="gray">
          <a:xfrm>
            <a:off x="186294" y="3875483"/>
            <a:ext cx="847337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u="sng">
                <a:solidFill>
                  <a:prstClr val="black"/>
                </a:solidFill>
              </a:rPr>
              <a:t>Environment:</a:t>
            </a:r>
          </a:p>
          <a:p>
            <a:pPr marL="284349" indent="-284349">
              <a:buFont typeface="Arial" panose="020B0604020202020204" pitchFamily="34" charset="0"/>
              <a:buChar char="•"/>
            </a:pPr>
            <a:r>
              <a:rPr lang="en-US" sz="1000" b="0">
                <a:solidFill>
                  <a:prstClr val="black"/>
                </a:solidFill>
              </a:rPr>
              <a:t>FCC benchmark margin at $1/bbl in 4Q13, with FY13 at $2.4/bbl, both historical lows</a:t>
            </a:r>
          </a:p>
          <a:p>
            <a:pPr marL="284349" indent="-284349">
              <a:buFont typeface="Arial" panose="020B0604020202020204" pitchFamily="34" charset="0"/>
              <a:buChar char="•"/>
            </a:pPr>
            <a:r>
              <a:rPr lang="en-US" sz="1000" b="0">
                <a:solidFill>
                  <a:prstClr val="black"/>
                </a:solidFill>
              </a:rPr>
              <a:t>Hydrocracking/coking margins recovered to $4.6/bbl, albeit lower y-o-y</a:t>
            </a:r>
          </a:p>
          <a:p>
            <a:pPr marL="284349" indent="-284349">
              <a:buFont typeface="Arial" panose="020B0604020202020204" pitchFamily="34" charset="0"/>
              <a:buChar char="•"/>
            </a:pPr>
            <a:r>
              <a:rPr lang="en-US" sz="1000" b="0">
                <a:solidFill>
                  <a:prstClr val="black"/>
                </a:solidFill>
              </a:rPr>
              <a:t>Q-o-q margin environment slightly improved (c.EUR5m effect) </a:t>
            </a:r>
          </a:p>
          <a:p>
            <a:pPr marL="284349" indent="-284349">
              <a:buFont typeface="Arial" panose="020B0604020202020204" pitchFamily="34" charset="0"/>
              <a:buChar char="•"/>
            </a:pPr>
            <a:endParaRPr lang="en-US" sz="1000" b="0">
              <a:solidFill>
                <a:prstClr val="black"/>
              </a:solidFill>
            </a:endParaRPr>
          </a:p>
          <a:p>
            <a:pPr defTabSz="909790">
              <a:defRPr/>
            </a:pPr>
            <a:r>
              <a:rPr lang="en-US" sz="1000" u="sng">
                <a:solidFill>
                  <a:prstClr val="black"/>
                </a:solidFill>
              </a:rPr>
              <a:t>Greek market:</a:t>
            </a:r>
          </a:p>
          <a:p>
            <a:pPr marL="284349" indent="-284349" defTabSz="909790">
              <a:buFont typeface="Arial" panose="020B0604020202020204" pitchFamily="34" charset="0"/>
              <a:buChar char="•"/>
              <a:defRPr/>
            </a:pPr>
            <a:r>
              <a:rPr lang="en-US" sz="1000" b="0">
                <a:solidFill>
                  <a:prstClr val="black"/>
                </a:solidFill>
              </a:rPr>
              <a:t>4Q GDP at -2.6%, FY13 -3.7%, lower than estimates. Trend of stabilisation in economy reflected on fuels consumption, with transport fuels flat. [4Q y-o-y changes: Diesel +7%, mogas -5%. HGO (+38%) recovery due to new subsidisation scheme]</a:t>
            </a:r>
          </a:p>
          <a:p>
            <a:pPr marL="284349" indent="-284349" defTabSz="909790">
              <a:buFont typeface="Arial" panose="020B0604020202020204" pitchFamily="34" charset="0"/>
              <a:buChar char="•"/>
              <a:defRPr/>
            </a:pPr>
            <a:endParaRPr lang="en-US" sz="1000" b="0">
              <a:solidFill>
                <a:prstClr val="black"/>
              </a:solidFill>
            </a:endParaRPr>
          </a:p>
          <a:p>
            <a:pPr defTabSz="909790">
              <a:defRPr/>
            </a:pPr>
            <a:r>
              <a:rPr lang="en-US" sz="1000" u="sng">
                <a:solidFill>
                  <a:prstClr val="black"/>
                </a:solidFill>
              </a:rPr>
              <a:t>Business Development:</a:t>
            </a:r>
          </a:p>
          <a:p>
            <a:pPr marL="284349" indent="-284349">
              <a:buFont typeface="Arial" panose="020B0604020202020204" pitchFamily="34" charset="0"/>
              <a:buChar char="•"/>
            </a:pPr>
            <a:r>
              <a:rPr lang="en-US" sz="1000" b="0" kern="0">
                <a:solidFill>
                  <a:prstClr val="black"/>
                </a:solidFill>
              </a:rPr>
              <a:t>DESFA: SPA signed. Timing of closing subject to EU (DG Energy) approval process. EU elections might delay process to 2H14</a:t>
            </a:r>
            <a:endParaRPr lang="en-US" sz="1000" kern="0">
              <a:solidFill>
                <a:prstClr val="black"/>
              </a:solidFill>
            </a:endParaRPr>
          </a:p>
          <a:p>
            <a:pPr marL="284349" indent="-284349">
              <a:buFont typeface="Arial" panose="020B0604020202020204" pitchFamily="34" charset="0"/>
              <a:buChar char="•"/>
            </a:pPr>
            <a:r>
              <a:rPr lang="en-US" sz="1000" b="0" kern="0">
                <a:solidFill>
                  <a:prstClr val="black"/>
                </a:solidFill>
              </a:rPr>
              <a:t>Restructuring: Payback 1.5 year. EUR13m share of Refining, rest EUR7m Domestic Marketing</a:t>
            </a:r>
            <a:endParaRPr lang="en-US" sz="1000" b="0" kern="0" dirty="0">
              <a:solidFill>
                <a:prstClr val="black"/>
              </a:solidFill>
            </a:endParaRPr>
          </a:p>
        </p:txBody>
      </p:sp>
    </p:spTree>
    <p:extLst>
      <p:ext uri="{BB962C8B-B14F-4D97-AF65-F5344CB8AC3E}">
        <p14:creationId xmlns:p14="http://schemas.microsoft.com/office/powerpoint/2010/main" val="3125481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3941" eaLnBrk="0" hangingPunct="0">
              <a:defRPr/>
            </a:pPr>
            <a:r>
              <a:rPr lang="en-US" sz="900" b="0">
                <a:solidFill>
                  <a:schemeClr val="tx1"/>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5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63"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6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6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941"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63"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4325">
              <a:spcBef>
                <a:spcPct val="0"/>
              </a:spcBef>
              <a:spcAft>
                <a:spcPct val="0"/>
              </a:spcAft>
              <a:buSzTx/>
              <a:buFontTx/>
              <a:buNone/>
              <a:defRPr sz="800"/>
            </a:lvl1pPr>
          </a:lstStyle>
          <a:p>
            <a:pPr>
              <a:defRPr/>
            </a:pPr>
            <a:endParaRPr lang="fr-FR" b="0">
              <a:solidFill>
                <a:srgbClr val="000000"/>
              </a:solidFill>
            </a:endParaRPr>
          </a:p>
        </p:txBody>
      </p:sp>
    </p:spTree>
    <p:extLst>
      <p:ext uri="{BB962C8B-B14F-4D97-AF65-F5344CB8AC3E}">
        <p14:creationId xmlns:p14="http://schemas.microsoft.com/office/powerpoint/2010/main" val="33219112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E1198F7F-940D-46DE-A40E-9AB9FFF8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031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72E8AD14-7C6F-49FD-B62A-9BA2123A9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3437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4FA060E9-8084-4191-90A2-2628E766C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87176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92"/>
          <p:cNvSpPr>
            <a:spLocks noGrp="1" noChangeArrowheads="1"/>
          </p:cNvSpPr>
          <p:nvPr>
            <p:ph type="sldNum" sz="quarter" idx="10"/>
          </p:nvPr>
        </p:nvSpPr>
        <p:spPr>
          <a:ln/>
        </p:spPr>
        <p:txBody>
          <a:bodyPr/>
          <a:lstStyle>
            <a:lvl1pPr>
              <a:defRPr/>
            </a:lvl1pPr>
          </a:lstStyle>
          <a:p>
            <a:pPr>
              <a:defRPr/>
            </a:pPr>
            <a:fld id="{BE364D22-F4B4-4CE3-9143-409A02834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2957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92"/>
          <p:cNvSpPr>
            <a:spLocks noGrp="1" noChangeArrowheads="1"/>
          </p:cNvSpPr>
          <p:nvPr>
            <p:ph type="sldNum" sz="quarter" idx="10"/>
          </p:nvPr>
        </p:nvSpPr>
        <p:spPr>
          <a:ln/>
        </p:spPr>
        <p:txBody>
          <a:bodyPr/>
          <a:lstStyle>
            <a:lvl1pPr>
              <a:defRPr/>
            </a:lvl1pPr>
          </a:lstStyle>
          <a:p>
            <a:pPr>
              <a:defRPr/>
            </a:pPr>
            <a:fld id="{D0A91757-E583-4673-8727-792711D56C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35099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E09E5DD7-251A-4879-85D6-FD81F7CBF8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0882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70C9EA4D-D4AA-4BF0-ADFB-4CE67F688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131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AB04FDD-1375-4503-964A-6CD7A646C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0644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20"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953740DC-E3B0-48B0-A25F-6D04959F7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895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C8637968-CDE1-4DAE-A7BF-9503568C69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40038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2F6957FA-6C93-41D5-AE94-B8F20D708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623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92"/>
          <p:cNvSpPr>
            <a:spLocks noGrp="1" noChangeArrowheads="1"/>
          </p:cNvSpPr>
          <p:nvPr>
            <p:ph type="sldNum" sz="quarter" idx="10"/>
          </p:nvPr>
        </p:nvSpPr>
        <p:spPr>
          <a:ln/>
        </p:spPr>
        <p:txBody>
          <a:bodyPr/>
          <a:lstStyle>
            <a:lvl1pPr>
              <a:defRPr/>
            </a:lvl1pPr>
          </a:lstStyle>
          <a:p>
            <a:pPr>
              <a:defRPr/>
            </a:pPr>
            <a:fld id="{0364111E-B801-4144-82EE-999A30F35F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804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E6D536B1-171C-4D1A-9973-210AE1F64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3562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C9D66330-1893-4C79-B8FE-FBBFB15F8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7155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4295" eaLnBrk="0" hangingPunct="0">
              <a:defRPr/>
            </a:pPr>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4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52"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solidFill>
                <a:srgbClr val="000000"/>
              </a:solidFill>
            </a:endParaRPr>
          </a:p>
        </p:txBody>
      </p:sp>
    </p:spTree>
    <p:extLst>
      <p:ext uri="{BB962C8B-B14F-4D97-AF65-F5344CB8AC3E}">
        <p14:creationId xmlns:p14="http://schemas.microsoft.com/office/powerpoint/2010/main" val="3725073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4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41" y="4002857"/>
            <a:ext cx="7616825" cy="316732"/>
          </a:xfrm>
        </p:spPr>
        <p:txBody>
          <a:bodyPr anchor="b"/>
          <a:lstStyle>
            <a:lvl1pPr marL="0" indent="0">
              <a:buNone/>
              <a:defRPr sz="2000"/>
            </a:lvl1pPr>
            <a:lvl2pPr marL="456878" indent="0">
              <a:buNone/>
              <a:defRPr sz="1800"/>
            </a:lvl2pPr>
            <a:lvl3pPr marL="913754" indent="0">
              <a:buNone/>
              <a:defRPr sz="1600"/>
            </a:lvl3pPr>
            <a:lvl4pPr marL="1370635" indent="0">
              <a:buNone/>
              <a:defRPr sz="1400"/>
            </a:lvl4pPr>
            <a:lvl5pPr marL="1827511" indent="0">
              <a:buNone/>
              <a:defRPr sz="1400"/>
            </a:lvl5pPr>
            <a:lvl6pPr marL="2284387" indent="0">
              <a:buNone/>
              <a:defRPr sz="1400"/>
            </a:lvl6pPr>
            <a:lvl7pPr marL="2741264" indent="0">
              <a:buNone/>
              <a:defRPr sz="1400"/>
            </a:lvl7pPr>
            <a:lvl8pPr marL="3198145" indent="0">
              <a:buNone/>
              <a:defRPr sz="1400"/>
            </a:lvl8pPr>
            <a:lvl9pPr marL="365502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9669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731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0"/>
            <a:ext cx="8066088" cy="67710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47691" y="1393359"/>
            <a:ext cx="3959225"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9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243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142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7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4"/>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707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878" indent="0">
              <a:buNone/>
              <a:defRPr sz="2800"/>
            </a:lvl2pPr>
            <a:lvl3pPr marL="913754" indent="0">
              <a:buNone/>
              <a:defRPr sz="2400"/>
            </a:lvl3pPr>
            <a:lvl4pPr marL="1370635" indent="0">
              <a:buNone/>
              <a:defRPr sz="2000"/>
            </a:lvl4pPr>
            <a:lvl5pPr marL="1827511" indent="0">
              <a:buNone/>
              <a:defRPr sz="2000"/>
            </a:lvl5pPr>
            <a:lvl6pPr marL="2284387" indent="0">
              <a:buNone/>
              <a:defRPr sz="2000"/>
            </a:lvl6pPr>
            <a:lvl7pPr marL="2741264" indent="0">
              <a:buNone/>
              <a:defRPr sz="2000"/>
            </a:lvl7pPr>
            <a:lvl8pPr marL="3198145" indent="0">
              <a:buNone/>
              <a:defRPr sz="2000"/>
            </a:lvl8pPr>
            <a:lvl9pPr marL="365502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033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570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110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085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15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5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5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427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03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542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29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0"/>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502"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2"/>
          <p:cNvSpPr>
            <a:spLocks noGrp="1" noChangeArrowheads="1"/>
          </p:cNvSpPr>
          <p:nvPr>
            <p:ph type="ctrTitle"/>
          </p:nvPr>
        </p:nvSpPr>
        <p:spPr>
          <a:xfrm>
            <a:off x="2640013" y="2701967"/>
            <a:ext cx="5027612" cy="430887"/>
          </a:xfrm>
        </p:spPr>
        <p:txBody>
          <a:bodyPr/>
          <a:lstStyle>
            <a:lvl1pPr>
              <a:defRPr sz="2800" b="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4"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3835">
              <a:defRPr sz="800">
                <a:latin typeface="+mn-lt"/>
              </a:defRPr>
            </a:lvl1pPr>
          </a:lstStyle>
          <a:p>
            <a:pPr>
              <a:defRPr/>
            </a:pPr>
            <a:endParaRPr lang="fr-FR" b="0">
              <a:solidFill>
                <a:srgbClr val="000000"/>
              </a:solidFill>
            </a:endParaRPr>
          </a:p>
        </p:txBody>
      </p:sp>
    </p:spTree>
    <p:extLst>
      <p:ext uri="{BB962C8B-B14F-4D97-AF65-F5344CB8AC3E}">
        <p14:creationId xmlns:p14="http://schemas.microsoft.com/office/powerpoint/2010/main" val="31099630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24856EF4-AD26-4C9D-922D-2FE652D29F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293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2" y="4319590"/>
            <a:ext cx="7616825"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62" y="4002858"/>
            <a:ext cx="7616825" cy="316732"/>
          </a:xfrm>
        </p:spPr>
        <p:txBody>
          <a:bodyPr anchor="b"/>
          <a:lstStyle>
            <a:lvl1pPr marL="0" indent="0">
              <a:buNone/>
              <a:defRPr sz="2000"/>
            </a:lvl1pPr>
            <a:lvl2pPr marL="456428" indent="0">
              <a:buNone/>
              <a:defRPr sz="1800"/>
            </a:lvl2pPr>
            <a:lvl3pPr marL="912853" indent="0">
              <a:buNone/>
              <a:defRPr sz="1600"/>
            </a:lvl3pPr>
            <a:lvl4pPr marL="1369283" indent="0">
              <a:buNone/>
              <a:defRPr sz="1400"/>
            </a:lvl4pPr>
            <a:lvl5pPr marL="1825707" indent="0">
              <a:buNone/>
              <a:defRPr sz="1400"/>
            </a:lvl5pPr>
            <a:lvl6pPr marL="2282128" indent="0">
              <a:buNone/>
              <a:defRPr sz="1400"/>
            </a:lvl6pPr>
            <a:lvl7pPr marL="2738558" indent="0">
              <a:buNone/>
              <a:defRPr sz="1400"/>
            </a:lvl7pPr>
            <a:lvl8pPr marL="3194989" indent="0">
              <a:buNone/>
              <a:defRPr sz="1400"/>
            </a:lvl8pPr>
            <a:lvl9pPr marL="3651416"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4BDA2A3D-95D0-42EA-B507-8EEF5E6EF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282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275"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2"/>
          <p:cNvSpPr>
            <a:spLocks noGrp="1" noChangeArrowheads="1"/>
          </p:cNvSpPr>
          <p:nvPr>
            <p:ph type="sldNum" sz="quarter" idx="10"/>
          </p:nvPr>
        </p:nvSpPr>
        <p:spPr>
          <a:ln/>
        </p:spPr>
        <p:txBody>
          <a:bodyPr/>
          <a:lstStyle>
            <a:lvl1pPr>
              <a:defRPr/>
            </a:lvl1pPr>
          </a:lstStyle>
          <a:p>
            <a:pPr>
              <a:defRPr/>
            </a:pPr>
            <a:fld id="{37BE47EA-D713-4419-820C-C317E0C37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76243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75"/>
            <a:ext cx="8066088" cy="33181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712" y="1393359"/>
            <a:ext cx="3959225"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2"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2"/>
          <p:cNvSpPr>
            <a:spLocks noGrp="1" noChangeArrowheads="1"/>
          </p:cNvSpPr>
          <p:nvPr>
            <p:ph type="sldNum" sz="quarter" idx="10"/>
          </p:nvPr>
        </p:nvSpPr>
        <p:spPr>
          <a:ln/>
        </p:spPr>
        <p:txBody>
          <a:bodyPr/>
          <a:lstStyle>
            <a:lvl1pPr>
              <a:defRPr/>
            </a:lvl1pPr>
          </a:lstStyle>
          <a:p>
            <a:pPr>
              <a:defRPr/>
            </a:pPr>
            <a:fld id="{18883BCC-7227-41A1-A7D2-4B7977E7F8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4496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2"/>
          <p:cNvSpPr>
            <a:spLocks noGrp="1" noChangeArrowheads="1"/>
          </p:cNvSpPr>
          <p:nvPr>
            <p:ph type="sldNum" sz="quarter" idx="10"/>
          </p:nvPr>
        </p:nvSpPr>
        <p:spPr>
          <a:ln/>
        </p:spPr>
        <p:txBody>
          <a:bodyPr/>
          <a:lstStyle>
            <a:lvl1pPr>
              <a:defRPr/>
            </a:lvl1pPr>
          </a:lstStyle>
          <a:p>
            <a:pPr>
              <a:defRPr/>
            </a:pPr>
            <a:fld id="{9C95A764-8919-4BC3-9615-3BECD23716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8006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CAB86553-9223-4790-9C82-CEB041FBF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9747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4"/>
            <a:ext cx="2947988" cy="63346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260CE187-6A8D-4268-A4DD-A1A172F092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56325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69"/>
            <a:ext cx="5376863" cy="3167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80" y="600076"/>
            <a:ext cx="5376863" cy="492443"/>
          </a:xfrm>
        </p:spPr>
        <p:txBody>
          <a:bodyPr/>
          <a:lstStyle>
            <a:lvl1pPr marL="0" indent="0">
              <a:buNone/>
              <a:defRPr sz="3200"/>
            </a:lvl1pPr>
            <a:lvl2pPr marL="456428" indent="0">
              <a:buNone/>
              <a:defRPr sz="2800"/>
            </a:lvl2pPr>
            <a:lvl3pPr marL="912853" indent="0">
              <a:buNone/>
              <a:defRPr sz="2400"/>
            </a:lvl3pPr>
            <a:lvl4pPr marL="1369283" indent="0">
              <a:buNone/>
              <a:defRPr sz="2000"/>
            </a:lvl4pPr>
            <a:lvl5pPr marL="1825707" indent="0">
              <a:buNone/>
              <a:defRPr sz="2000"/>
            </a:lvl5pPr>
            <a:lvl6pPr marL="2282128" indent="0">
              <a:buNone/>
              <a:defRPr sz="2000"/>
            </a:lvl6pPr>
            <a:lvl7pPr marL="2738558" indent="0">
              <a:buNone/>
              <a:defRPr sz="2000"/>
            </a:lvl7pPr>
            <a:lvl8pPr marL="3194989" indent="0">
              <a:buNone/>
              <a:defRPr sz="2000"/>
            </a:lvl8pPr>
            <a:lvl9pPr marL="3651416" indent="0">
              <a:buNone/>
              <a:defRPr sz="2000"/>
            </a:lvl9pPr>
          </a:lstStyle>
          <a:p>
            <a:pPr lvl="0"/>
            <a:endParaRPr lang="en-US"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929D3C93-D972-4C63-9978-1E89B871A0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31371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86126" y="1273189"/>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F0647762-C6CA-48BC-983E-6250FE443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428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94445" y="230199"/>
            <a:ext cx="646331" cy="226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43E5B70B-7094-4354-8578-E20B3D39A2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85671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275" y="1273177"/>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06913" y="1960563"/>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2"/>
          <p:cNvSpPr>
            <a:spLocks noGrp="1" noChangeArrowheads="1"/>
          </p:cNvSpPr>
          <p:nvPr>
            <p:ph type="sldNum" sz="quarter" idx="10"/>
          </p:nvPr>
        </p:nvSpPr>
        <p:spPr>
          <a:ln/>
        </p:spPr>
        <p:txBody>
          <a:bodyPr/>
          <a:lstStyle>
            <a:lvl1pPr>
              <a:defRPr/>
            </a:lvl1pPr>
          </a:lstStyle>
          <a:p>
            <a:pPr>
              <a:defRPr/>
            </a:pPr>
            <a:fld id="{C59FED38-F697-491A-8CBC-F060E17A3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5587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2239" y="1273179"/>
            <a:ext cx="8618537" cy="246221"/>
          </a:xfrm>
        </p:spPr>
        <p:txBody>
          <a:bodyPr/>
          <a:lstStyle/>
          <a:p>
            <a:pPr lvl="0"/>
            <a:endParaRPr lang="en-US" noProof="0" smtClean="0"/>
          </a:p>
        </p:txBody>
      </p:sp>
      <p:sp>
        <p:nvSpPr>
          <p:cNvPr id="4" name="Rectangle 92"/>
          <p:cNvSpPr>
            <a:spLocks noGrp="1" noChangeArrowheads="1"/>
          </p:cNvSpPr>
          <p:nvPr>
            <p:ph type="sldNum" sz="quarter" idx="10"/>
          </p:nvPr>
        </p:nvSpPr>
        <p:spPr>
          <a:xfrm>
            <a:off x="6352927" y="5232971"/>
            <a:ext cx="1866900" cy="123111"/>
          </a:xfrm>
          <a:ln/>
        </p:spPr>
        <p:txBody>
          <a:bodyPr/>
          <a:lstStyle>
            <a:lvl1pPr>
              <a:defRPr/>
            </a:lvl1pPr>
          </a:lstStyle>
          <a:p>
            <a:pPr>
              <a:defRPr/>
            </a:pPr>
            <a:fld id="{7B262EA9-E34C-4009-8883-240E6D6A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64469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90"/>
            <a:ext cx="8618537" cy="331814"/>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DA47E9B2-65FB-4AD1-A4F2-D170E519338B}" type="slidenum">
              <a:rPr lang="en-US">
                <a:solidFill>
                  <a:srgbClr val="000000"/>
                </a:solidFill>
              </a:rPr>
              <a:pPr>
                <a:defRPr/>
              </a:pPr>
              <a:t>‹#›</a:t>
            </a:fld>
            <a:endParaRPr lang="en-US">
              <a:solidFill>
                <a:srgbClr val="000000"/>
              </a:solidFill>
            </a:endParaRPr>
          </a:p>
        </p:txBody>
      </p:sp>
      <p:sp>
        <p:nvSpPr>
          <p:cNvPr id="5" name="Footer Placeholder 4"/>
          <p:cNvSpPr>
            <a:spLocks noGrp="1"/>
          </p:cNvSpPr>
          <p:nvPr>
            <p:ph type="ftr" sz="quarter" idx="11"/>
          </p:nvPr>
        </p:nvSpPr>
        <p:spPr>
          <a:xfrm>
            <a:off x="3062288" y="6229362"/>
            <a:ext cx="2836862" cy="358775"/>
          </a:xfrm>
          <a:prstGeom prst="rect">
            <a:avLst/>
          </a:prstGeom>
        </p:spPr>
        <p:txBody>
          <a:bodyPr lIns="91286" tIns="45643" rIns="91286" bIns="45643"/>
          <a:lstStyle/>
          <a:p>
            <a:endParaRPr lang="en-GB" sz="2000" b="0">
              <a:solidFill>
                <a:srgbClr val="000000"/>
              </a:solidFill>
              <a:latin typeface="Arial Narrow" pitchFamily="34" charset="0"/>
            </a:endParaRPr>
          </a:p>
        </p:txBody>
      </p:sp>
    </p:spTree>
    <p:extLst>
      <p:ext uri="{BB962C8B-B14F-4D97-AF65-F5344CB8AC3E}">
        <p14:creationId xmlns:p14="http://schemas.microsoft.com/office/powerpoint/2010/main" val="415990377"/>
      </p:ext>
    </p:extLst>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48072" y="1568345"/>
            <a:ext cx="8065294" cy="1231106"/>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1"/>
            </p:custDataLst>
          </p:nvPr>
        </p:nvSpPr>
        <p:spPr>
          <a:ln/>
        </p:spPr>
        <p:txBody>
          <a:bodyPr/>
          <a:lstStyle>
            <a:lvl1pPr>
              <a:defRPr/>
            </a:lvl1pPr>
          </a:lstStyle>
          <a:p>
            <a:pPr>
              <a:defRPr/>
            </a:pPr>
            <a:fld id="{FA0019CB-14FD-4ECB-914E-69FF66ABC7AC}" type="slidenum">
              <a:rPr lang="el-GR"/>
              <a:pPr>
                <a:defRPr/>
              </a:pPr>
              <a:t>‹#›</a:t>
            </a:fld>
            <a:endParaRPr lang="el-GR"/>
          </a:p>
        </p:txBody>
      </p:sp>
    </p:spTree>
    <p:extLst>
      <p:ext uri="{BB962C8B-B14F-4D97-AF65-F5344CB8AC3E}">
        <p14:creationId xmlns:p14="http://schemas.microsoft.com/office/powerpoint/2010/main" val="3823189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587"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3"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3931">
              <a:spcBef>
                <a:spcPct val="0"/>
              </a:spcBef>
              <a:spcAft>
                <a:spcPct val="0"/>
              </a:spcAft>
              <a:buSzTx/>
              <a:buFontTx/>
              <a:buNone/>
              <a:defRPr sz="800"/>
            </a:lvl1pPr>
          </a:lstStyle>
          <a:p>
            <a:pPr>
              <a:defRPr/>
            </a:pPr>
            <a:endParaRPr lang="fr-FR" b="0">
              <a:solidFill>
                <a:srgbClr val="000000"/>
              </a:solidFill>
            </a:endParaRPr>
          </a:p>
        </p:txBody>
      </p:sp>
    </p:spTree>
    <p:extLst>
      <p:ext uri="{BB962C8B-B14F-4D97-AF65-F5344CB8AC3E}">
        <p14:creationId xmlns:p14="http://schemas.microsoft.com/office/powerpoint/2010/main" val="27567736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E1198F7F-940D-46DE-A40E-9AB9FFF8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039772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72E8AD14-7C6F-49FD-B62A-9BA2123A9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28591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4FA060E9-8084-4191-90A2-2628E766C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37504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92"/>
          <p:cNvSpPr>
            <a:spLocks noGrp="1" noChangeArrowheads="1"/>
          </p:cNvSpPr>
          <p:nvPr>
            <p:ph type="sldNum" sz="quarter" idx="10"/>
          </p:nvPr>
        </p:nvSpPr>
        <p:spPr>
          <a:ln/>
        </p:spPr>
        <p:txBody>
          <a:bodyPr/>
          <a:lstStyle>
            <a:lvl1pPr>
              <a:defRPr/>
            </a:lvl1pPr>
          </a:lstStyle>
          <a:p>
            <a:pPr>
              <a:defRPr/>
            </a:pPr>
            <a:fld id="{BE364D22-F4B4-4CE3-9143-409A02834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775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92"/>
          <p:cNvSpPr>
            <a:spLocks noGrp="1" noChangeArrowheads="1"/>
          </p:cNvSpPr>
          <p:nvPr>
            <p:ph type="sldNum" sz="quarter" idx="10"/>
          </p:nvPr>
        </p:nvSpPr>
        <p:spPr>
          <a:ln/>
        </p:spPr>
        <p:txBody>
          <a:bodyPr/>
          <a:lstStyle>
            <a:lvl1pPr>
              <a:defRPr/>
            </a:lvl1pPr>
          </a:lstStyle>
          <a:p>
            <a:pPr>
              <a:defRPr/>
            </a:pPr>
            <a:fld id="{D0A91757-E583-4673-8727-792711D56C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21615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E09E5DD7-251A-4879-85D6-FD81F7CBF8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27991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70C9EA4D-D4AA-4BF0-ADFB-4CE67F688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362938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AB04FDD-1375-4503-964A-6CD7A646C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45413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42"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953740DC-E3B0-48B0-A25F-6D04959F7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163813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C8637968-CDE1-4DAE-A7BF-9503568C69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965252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2F6957FA-6C93-41D5-AE94-B8F20D708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9572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92"/>
          <p:cNvSpPr>
            <a:spLocks noGrp="1" noChangeArrowheads="1"/>
          </p:cNvSpPr>
          <p:nvPr>
            <p:ph type="sldNum" sz="quarter" idx="10"/>
          </p:nvPr>
        </p:nvSpPr>
        <p:spPr>
          <a:ln/>
        </p:spPr>
        <p:txBody>
          <a:bodyPr/>
          <a:lstStyle>
            <a:lvl1pPr>
              <a:defRPr/>
            </a:lvl1pPr>
          </a:lstStyle>
          <a:p>
            <a:pPr>
              <a:defRPr/>
            </a:pPr>
            <a:fld id="{0364111E-B801-4144-82EE-999A30F35F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326746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E6D536B1-171C-4D1A-9973-210AE1F64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56205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C9D66330-1893-4C79-B8FE-FBBFB15F8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230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3587" eaLnBrk="0" hangingPunct="0">
              <a:defRPr/>
            </a:pPr>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6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3"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solidFill>
                <a:srgbClr val="000000"/>
              </a:solidFill>
            </a:endParaRPr>
          </a:p>
        </p:txBody>
      </p:sp>
    </p:spTree>
    <p:extLst>
      <p:ext uri="{BB962C8B-B14F-4D97-AF65-F5344CB8AC3E}">
        <p14:creationId xmlns:p14="http://schemas.microsoft.com/office/powerpoint/2010/main" val="38555148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224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5885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9615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5"/>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070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8029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455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68605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486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36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9282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7544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3866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7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7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999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8513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7669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49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ags" Target="../tags/tag5.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ags" Target="../tags/tag7.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2.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ags" Target="../tags/tag9.xml"/><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ags" Target="../tags/tag12.xml"/><Relationship Id="rId3" Type="http://schemas.openxmlformats.org/officeDocument/2006/relationships/slideLayout" Target="../slideLayouts/slideLayout67.xml"/><Relationship Id="rId21" Type="http://schemas.openxmlformats.org/officeDocument/2006/relationships/image" Target="../media/image1.emf"/><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vmlDrawing" Target="../drawings/vmlDrawing2.vml"/><Relationship Id="rId2" Type="http://schemas.openxmlformats.org/officeDocument/2006/relationships/slideLayout" Target="../slideLayouts/slideLayout66.xml"/><Relationship Id="rId16" Type="http://schemas.openxmlformats.org/officeDocument/2006/relationships/theme" Target="../theme/theme5.xml"/><Relationship Id="rId20" Type="http://schemas.openxmlformats.org/officeDocument/2006/relationships/oleObject" Target="../embeddings/oleObject2.bin"/><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ags" Target="../tags/tag1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ags" Target="../tags/tag15.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30963682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19" name="think-cell Slide" r:id="rId22" imgW="416" imgH="416" progId="TCLayout.ActiveDocument.1">
                  <p:embed/>
                </p:oleObj>
              </mc:Choice>
              <mc:Fallback>
                <p:oleObj name="think-cell Slide" r:id="rId22" imgW="416" imgH="416"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latin typeface="Arial" charset="0"/>
                </a:rPr>
                <a:t>Unit of measure</a:t>
              </a:r>
            </a:p>
          </p:txBody>
        </p:sp>
        <p:sp>
          <p:nvSpPr>
            <p:cNvPr id="2" name="McK Footnote" hidden="1"/>
            <p:cNvSpPr>
              <a:spLocks noChangeArrowheads="1"/>
            </p:cNvSpPr>
            <p:nvPr userDrawn="1">
              <p:custDataLst>
                <p:tags r:id="rId21"/>
              </p:custDataLst>
            </p:nvPr>
          </p:nvSpPr>
          <p:spPr bwMode="auto">
            <a:xfrm>
              <a:off x="79" y="3964"/>
              <a:ext cx="5160" cy="253"/>
            </a:xfrm>
            <a:prstGeom prst="rect">
              <a:avLst/>
            </a:prstGeom>
            <a:noFill/>
            <a:ln>
              <a:noFill/>
            </a:ln>
            <a:effectLst/>
            <a:extLst/>
          </p:spPr>
          <p:txBody>
            <a:bodyPr lIns="0" tIns="0" rIns="0" bIns="0" anchor="b"/>
            <a:lstStyle/>
            <a:p>
              <a:pPr marL="574016" indent="-574016" eaLnBrk="0" hangingPunct="0">
                <a:tabLst>
                  <a:tab pos="531202" algn="r"/>
                </a:tabLst>
                <a:defRPr/>
              </a:pPr>
              <a:r>
                <a:rPr lang="en-US" sz="1200" b="0">
                  <a:solidFill>
                    <a:schemeClr val="tx1"/>
                  </a:solidFill>
                </a:rPr>
                <a:t>	*	Footnote</a:t>
              </a:r>
            </a:p>
            <a:p>
              <a:pPr marL="574016" indent="-574016" eaLnBrk="0" hangingPunct="0">
                <a:spcBef>
                  <a:spcPct val="20000"/>
                </a:spcBef>
                <a:tabLst>
                  <a:tab pos="531202" algn="r"/>
                </a:tabLst>
                <a:defRPr/>
              </a:pPr>
              <a:r>
                <a:rPr lang="en-US" sz="1200" b="0">
                  <a:solidFill>
                    <a:schemeClr val="tx1"/>
                  </a:solidFill>
                </a:rPr>
                <a:t>	Source:	Source</a:t>
              </a:r>
            </a:p>
          </p:txBody>
        </p:sp>
      </p:grpSp>
      <p:sp>
        <p:nvSpPr>
          <p:cNvPr id="1027" name="Rectangle 2"/>
          <p:cNvSpPr>
            <a:spLocks noGrp="1" noChangeArrowheads="1"/>
          </p:cNvSpPr>
          <p:nvPr>
            <p:ph type="title"/>
          </p:nvPr>
        </p:nvSpPr>
        <p:spPr bwMode="auto">
          <a:xfrm>
            <a:off x="119063" y="230214"/>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894325" rtl="0" eaLnBrk="0" fontAlgn="base" hangingPunct="0">
        <a:spcBef>
          <a:spcPct val="0"/>
        </a:spcBef>
        <a:spcAft>
          <a:spcPct val="0"/>
        </a:spcAft>
        <a:defRPr sz="4400" b="1">
          <a:solidFill>
            <a:schemeClr val="tx2"/>
          </a:solidFill>
          <a:latin typeface="+mj-lt"/>
          <a:ea typeface="+mj-ea"/>
          <a:cs typeface="+mj-cs"/>
        </a:defRPr>
      </a:lvl1pPr>
      <a:lvl2pPr algn="l" defTabSz="894325" rtl="0" eaLnBrk="0" fontAlgn="base" hangingPunct="0">
        <a:spcBef>
          <a:spcPct val="0"/>
        </a:spcBef>
        <a:spcAft>
          <a:spcPct val="0"/>
        </a:spcAft>
        <a:defRPr sz="4400" b="1">
          <a:solidFill>
            <a:schemeClr val="tx2"/>
          </a:solidFill>
          <a:latin typeface="Arial" charset="0"/>
        </a:defRPr>
      </a:lvl2pPr>
      <a:lvl3pPr algn="l" defTabSz="894325" rtl="0" eaLnBrk="0" fontAlgn="base" hangingPunct="0">
        <a:spcBef>
          <a:spcPct val="0"/>
        </a:spcBef>
        <a:spcAft>
          <a:spcPct val="0"/>
        </a:spcAft>
        <a:defRPr sz="4400" b="1">
          <a:solidFill>
            <a:schemeClr val="tx2"/>
          </a:solidFill>
          <a:latin typeface="Arial" charset="0"/>
        </a:defRPr>
      </a:lvl3pPr>
      <a:lvl4pPr algn="l" defTabSz="894325" rtl="0" eaLnBrk="0" fontAlgn="base" hangingPunct="0">
        <a:spcBef>
          <a:spcPct val="0"/>
        </a:spcBef>
        <a:spcAft>
          <a:spcPct val="0"/>
        </a:spcAft>
        <a:defRPr sz="4400" b="1">
          <a:solidFill>
            <a:schemeClr val="tx2"/>
          </a:solidFill>
          <a:latin typeface="Arial" charset="0"/>
        </a:defRPr>
      </a:lvl4pPr>
      <a:lvl5pPr algn="l" defTabSz="894325" rtl="0" eaLnBrk="0" fontAlgn="base" hangingPunct="0">
        <a:spcBef>
          <a:spcPct val="0"/>
        </a:spcBef>
        <a:spcAft>
          <a:spcPct val="0"/>
        </a:spcAft>
        <a:defRPr sz="4400" b="1">
          <a:solidFill>
            <a:schemeClr val="tx2"/>
          </a:solidFill>
          <a:latin typeface="Arial" charset="0"/>
        </a:defRPr>
      </a:lvl5pPr>
      <a:lvl6pPr marL="456677" algn="l" defTabSz="894325" rtl="0" fontAlgn="base">
        <a:spcBef>
          <a:spcPct val="0"/>
        </a:spcBef>
        <a:spcAft>
          <a:spcPct val="0"/>
        </a:spcAft>
        <a:defRPr b="1">
          <a:solidFill>
            <a:schemeClr val="tx2"/>
          </a:solidFill>
          <a:latin typeface="Arial" charset="0"/>
        </a:defRPr>
      </a:lvl6pPr>
      <a:lvl7pPr marL="913351" algn="l" defTabSz="894325" rtl="0" fontAlgn="base">
        <a:spcBef>
          <a:spcPct val="0"/>
        </a:spcBef>
        <a:spcAft>
          <a:spcPct val="0"/>
        </a:spcAft>
        <a:defRPr b="1">
          <a:solidFill>
            <a:schemeClr val="tx2"/>
          </a:solidFill>
          <a:latin typeface="Arial" charset="0"/>
        </a:defRPr>
      </a:lvl7pPr>
      <a:lvl8pPr marL="1370032" algn="l" defTabSz="894325" rtl="0" fontAlgn="base">
        <a:spcBef>
          <a:spcPct val="0"/>
        </a:spcBef>
        <a:spcAft>
          <a:spcPct val="0"/>
        </a:spcAft>
        <a:defRPr b="1">
          <a:solidFill>
            <a:schemeClr val="tx2"/>
          </a:solidFill>
          <a:latin typeface="Arial" charset="0"/>
        </a:defRPr>
      </a:lvl8pPr>
      <a:lvl9pPr marL="1826707" algn="l" defTabSz="894325" rtl="0" fontAlgn="base">
        <a:spcBef>
          <a:spcPct val="0"/>
        </a:spcBef>
        <a:spcAft>
          <a:spcPct val="0"/>
        </a:spcAft>
        <a:defRPr b="1">
          <a:solidFill>
            <a:schemeClr val="tx2"/>
          </a:solidFill>
          <a:latin typeface="Arial" charset="0"/>
        </a:defRPr>
      </a:lvl9pPr>
    </p:titleStyle>
    <p:bodyStyle>
      <a:lvl1pPr marL="342509" indent="-342509" algn="l" defTabSz="894325" rtl="0" eaLnBrk="0" fontAlgn="base" hangingPunct="0">
        <a:spcBef>
          <a:spcPct val="0"/>
        </a:spcBef>
        <a:spcAft>
          <a:spcPct val="0"/>
        </a:spcAft>
        <a:buSzPct val="120000"/>
        <a:buChar char="•"/>
        <a:defRPr sz="1600">
          <a:solidFill>
            <a:schemeClr val="tx1"/>
          </a:solidFill>
          <a:latin typeface="+mn-lt"/>
          <a:ea typeface="+mn-ea"/>
          <a:cs typeface="+mn-cs"/>
        </a:defRPr>
      </a:lvl1pPr>
      <a:lvl2pPr marL="144296" indent="-142711" algn="l" defTabSz="894325" rtl="0" eaLnBrk="0" fontAlgn="base" hangingPunct="0">
        <a:spcBef>
          <a:spcPct val="0"/>
        </a:spcBef>
        <a:spcAft>
          <a:spcPct val="0"/>
        </a:spcAft>
        <a:buSzPct val="120000"/>
        <a:buChar char="•"/>
        <a:defRPr sz="1600">
          <a:solidFill>
            <a:schemeClr val="tx1"/>
          </a:solidFill>
          <a:latin typeface="+mn-lt"/>
        </a:defRPr>
      </a:lvl2pPr>
      <a:lvl3pPr marL="294937" indent="-149058" algn="l" defTabSz="894325" rtl="0" eaLnBrk="0" fontAlgn="base" hangingPunct="0">
        <a:spcBef>
          <a:spcPct val="0"/>
        </a:spcBef>
        <a:spcAft>
          <a:spcPct val="0"/>
        </a:spcAft>
        <a:buChar char="–"/>
        <a:defRPr sz="1600">
          <a:solidFill>
            <a:schemeClr val="tx1"/>
          </a:solidFill>
          <a:latin typeface="+mn-lt"/>
        </a:defRPr>
      </a:lvl3pPr>
      <a:lvl4pPr marL="431306" indent="-134786" algn="l" defTabSz="894325" rtl="0" eaLnBrk="0" fontAlgn="base" hangingPunct="0">
        <a:spcBef>
          <a:spcPct val="0"/>
        </a:spcBef>
        <a:spcAft>
          <a:spcPct val="0"/>
        </a:spcAft>
        <a:buSzPct val="89000"/>
        <a:buChar char="•"/>
        <a:defRPr sz="1600">
          <a:solidFill>
            <a:schemeClr val="tx1"/>
          </a:solidFill>
          <a:latin typeface="+mn-lt"/>
        </a:defRPr>
      </a:lvl4pPr>
      <a:lvl5pPr marL="581943" indent="-149058" algn="l" defTabSz="894325"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7"/>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4016" indent="-574016" eaLnBrk="0" hangingPunct="0">
                <a:tabLst>
                  <a:tab pos="531202" algn="r"/>
                </a:tabLst>
              </a:pPr>
              <a:r>
                <a:rPr lang="en-US" sz="1200" b="0">
                  <a:solidFill>
                    <a:srgbClr val="000000"/>
                  </a:solidFill>
                </a:rPr>
                <a:t>	*	Footnote</a:t>
              </a:r>
            </a:p>
            <a:p>
              <a:pPr marL="574016" indent="-574016" eaLnBrk="0" hangingPunct="0">
                <a:spcBef>
                  <a:spcPct val="20000"/>
                </a:spcBef>
                <a:tabLst>
                  <a:tab pos="531202" algn="r"/>
                </a:tabLst>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10"/>
            <a:ext cx="8618537" cy="3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4325">
              <a:spcBef>
                <a:spcPct val="0"/>
              </a:spcBef>
              <a:spcAft>
                <a:spcPct val="0"/>
              </a:spcAft>
              <a:buSzTx/>
              <a:buFontTx/>
              <a:buNone/>
              <a:defRPr sz="1000"/>
            </a:lvl1pPr>
          </a:lstStyle>
          <a:p>
            <a:pPr>
              <a:defRPr/>
            </a:pPr>
            <a:fld id="{2F3592C1-8009-42FC-BF36-63AD403491AA}" type="slidenum">
              <a:rPr lang="en-US" b="0">
                <a:solidFill>
                  <a:srgbClr val="000000"/>
                </a:solidFill>
              </a:rPr>
              <a:pPr>
                <a:defRPr/>
              </a:pPr>
              <a:t>‹#›</a:t>
            </a:fld>
            <a:endParaRPr lang="en-US" b="0">
              <a:solidFill>
                <a:srgbClr val="000000"/>
              </a:solidFill>
            </a:endParaRPr>
          </a:p>
        </p:txBody>
      </p:sp>
      <p:pic>
        <p:nvPicPr>
          <p:cNvPr id="1030" name="Picture 95" descr="elpengr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2200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iming>
    <p:tnLst>
      <p:par>
        <p:cTn id="1" dur="indefinite" restart="never" nodeType="tmRoot"/>
      </p:par>
    </p:tnLst>
  </p:timing>
  <p:hf hdr="0" ftr="0" dt="0"/>
  <p:txStyles>
    <p:titleStyle>
      <a:lvl1pPr algn="l" defTabSz="894325" rtl="0" eaLnBrk="0" fontAlgn="base" hangingPunct="0">
        <a:spcBef>
          <a:spcPct val="0"/>
        </a:spcBef>
        <a:spcAft>
          <a:spcPct val="0"/>
        </a:spcAft>
        <a:defRPr sz="1900" b="1">
          <a:solidFill>
            <a:schemeClr val="tx2"/>
          </a:solidFill>
          <a:latin typeface="+mj-lt"/>
          <a:ea typeface="+mj-ea"/>
          <a:cs typeface="+mj-cs"/>
        </a:defRPr>
      </a:lvl1pPr>
      <a:lvl2pPr algn="l" defTabSz="894325" rtl="0" eaLnBrk="0" fontAlgn="base" hangingPunct="0">
        <a:spcBef>
          <a:spcPct val="0"/>
        </a:spcBef>
        <a:spcAft>
          <a:spcPct val="0"/>
        </a:spcAft>
        <a:defRPr sz="1900" b="1">
          <a:solidFill>
            <a:schemeClr val="tx2"/>
          </a:solidFill>
          <a:latin typeface="Arial" charset="0"/>
        </a:defRPr>
      </a:lvl2pPr>
      <a:lvl3pPr algn="l" defTabSz="894325" rtl="0" eaLnBrk="0" fontAlgn="base" hangingPunct="0">
        <a:spcBef>
          <a:spcPct val="0"/>
        </a:spcBef>
        <a:spcAft>
          <a:spcPct val="0"/>
        </a:spcAft>
        <a:defRPr sz="1900" b="1">
          <a:solidFill>
            <a:schemeClr val="tx2"/>
          </a:solidFill>
          <a:latin typeface="Arial" charset="0"/>
        </a:defRPr>
      </a:lvl3pPr>
      <a:lvl4pPr algn="l" defTabSz="894325" rtl="0" eaLnBrk="0" fontAlgn="base" hangingPunct="0">
        <a:spcBef>
          <a:spcPct val="0"/>
        </a:spcBef>
        <a:spcAft>
          <a:spcPct val="0"/>
        </a:spcAft>
        <a:defRPr sz="1900" b="1">
          <a:solidFill>
            <a:schemeClr val="tx2"/>
          </a:solidFill>
          <a:latin typeface="Arial" charset="0"/>
        </a:defRPr>
      </a:lvl4pPr>
      <a:lvl5pPr algn="l" defTabSz="894325" rtl="0" eaLnBrk="0" fontAlgn="base" hangingPunct="0">
        <a:spcBef>
          <a:spcPct val="0"/>
        </a:spcBef>
        <a:spcAft>
          <a:spcPct val="0"/>
        </a:spcAft>
        <a:defRPr sz="1900" b="1">
          <a:solidFill>
            <a:schemeClr val="tx2"/>
          </a:solidFill>
          <a:latin typeface="Arial" charset="0"/>
        </a:defRPr>
      </a:lvl5pPr>
      <a:lvl6pPr marL="456677" algn="l" defTabSz="894325" rtl="0" fontAlgn="base">
        <a:spcBef>
          <a:spcPct val="0"/>
        </a:spcBef>
        <a:spcAft>
          <a:spcPct val="0"/>
        </a:spcAft>
        <a:defRPr sz="1900" b="1">
          <a:solidFill>
            <a:schemeClr val="tx2"/>
          </a:solidFill>
          <a:latin typeface="Arial" charset="0"/>
        </a:defRPr>
      </a:lvl6pPr>
      <a:lvl7pPr marL="913351" algn="l" defTabSz="894325" rtl="0" fontAlgn="base">
        <a:spcBef>
          <a:spcPct val="0"/>
        </a:spcBef>
        <a:spcAft>
          <a:spcPct val="0"/>
        </a:spcAft>
        <a:defRPr sz="1900" b="1">
          <a:solidFill>
            <a:schemeClr val="tx2"/>
          </a:solidFill>
          <a:latin typeface="Arial" charset="0"/>
        </a:defRPr>
      </a:lvl7pPr>
      <a:lvl8pPr marL="1370032" algn="l" defTabSz="894325" rtl="0" fontAlgn="base">
        <a:spcBef>
          <a:spcPct val="0"/>
        </a:spcBef>
        <a:spcAft>
          <a:spcPct val="0"/>
        </a:spcAft>
        <a:defRPr sz="1900" b="1">
          <a:solidFill>
            <a:schemeClr val="tx2"/>
          </a:solidFill>
          <a:latin typeface="Arial" charset="0"/>
        </a:defRPr>
      </a:lvl8pPr>
      <a:lvl9pPr marL="1826707" algn="l" defTabSz="894325" rtl="0" fontAlgn="base">
        <a:spcBef>
          <a:spcPct val="0"/>
        </a:spcBef>
        <a:spcAft>
          <a:spcPct val="0"/>
        </a:spcAft>
        <a:defRPr sz="1900" b="1">
          <a:solidFill>
            <a:schemeClr val="tx2"/>
          </a:solidFill>
          <a:latin typeface="Arial" charset="0"/>
        </a:defRPr>
      </a:lvl9pPr>
    </p:titleStyle>
    <p:bodyStyle>
      <a:lvl1pPr marL="342509" indent="-342509" algn="l" defTabSz="894325" rtl="0" eaLnBrk="0" fontAlgn="base" hangingPunct="0">
        <a:spcBef>
          <a:spcPct val="0"/>
        </a:spcBef>
        <a:spcAft>
          <a:spcPct val="0"/>
        </a:spcAft>
        <a:buSzPct val="120000"/>
        <a:defRPr sz="1600">
          <a:solidFill>
            <a:schemeClr val="tx1"/>
          </a:solidFill>
          <a:latin typeface="+mn-lt"/>
          <a:ea typeface="+mn-ea"/>
          <a:cs typeface="+mn-cs"/>
        </a:defRPr>
      </a:lvl1pPr>
      <a:lvl2pPr marL="144296" indent="-142711" algn="l" defTabSz="894325" rtl="0" eaLnBrk="0" fontAlgn="base" hangingPunct="0">
        <a:spcBef>
          <a:spcPct val="0"/>
        </a:spcBef>
        <a:spcAft>
          <a:spcPct val="0"/>
        </a:spcAft>
        <a:buSzPct val="120000"/>
        <a:buChar char="•"/>
        <a:defRPr sz="1600">
          <a:solidFill>
            <a:schemeClr val="tx1"/>
          </a:solidFill>
          <a:latin typeface="+mn-lt"/>
        </a:defRPr>
      </a:lvl2pPr>
      <a:lvl3pPr marL="294937" indent="-149058" algn="l" defTabSz="894325" rtl="0" eaLnBrk="0" fontAlgn="base" hangingPunct="0">
        <a:spcBef>
          <a:spcPct val="0"/>
        </a:spcBef>
        <a:spcAft>
          <a:spcPct val="0"/>
        </a:spcAft>
        <a:buChar char="–"/>
        <a:defRPr sz="1600">
          <a:solidFill>
            <a:schemeClr val="tx1"/>
          </a:solidFill>
          <a:latin typeface="+mn-lt"/>
        </a:defRPr>
      </a:lvl3pPr>
      <a:lvl4pPr marL="431306" indent="-134786" algn="l" defTabSz="894325" rtl="0" eaLnBrk="0" fontAlgn="base" hangingPunct="0">
        <a:spcBef>
          <a:spcPct val="0"/>
        </a:spcBef>
        <a:spcAft>
          <a:spcPct val="0"/>
        </a:spcAft>
        <a:buSzPct val="89000"/>
        <a:buChar char="•"/>
        <a:defRPr sz="1600">
          <a:solidFill>
            <a:schemeClr val="tx1"/>
          </a:solidFill>
          <a:latin typeface="+mn-lt"/>
        </a:defRPr>
      </a:lvl4pPr>
      <a:lvl5pPr marL="581943" indent="-149058" algn="l" defTabSz="894325"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p:spPr>
          <p:txBody>
            <a:bodyPr lIns="0" tIns="0" rIns="0" bIns="0" anchor="b"/>
            <a:lstStyle/>
            <a:p>
              <a:pPr marL="574270" indent="-574270" eaLnBrk="0" hangingPunct="0">
                <a:tabLst>
                  <a:tab pos="531437" algn="r"/>
                </a:tabLst>
                <a:defRPr/>
              </a:pPr>
              <a:r>
                <a:rPr lang="en-US" sz="1200" b="0">
                  <a:solidFill>
                    <a:srgbClr val="000000"/>
                  </a:solidFill>
                </a:rPr>
                <a:t>	*	Footnote</a:t>
              </a:r>
            </a:p>
            <a:p>
              <a:pPr marL="574270" indent="-574270" eaLnBrk="0" hangingPunct="0">
                <a:spcBef>
                  <a:spcPct val="20000"/>
                </a:spcBef>
                <a:tabLst>
                  <a:tab pos="531437" algn="r"/>
                </a:tabLst>
                <a:defRPr/>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04"/>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solidFill>
                  <a:srgbClr val="000000"/>
                </a:solidFill>
              </a:rPr>
              <a:pPr>
                <a:defRPr/>
              </a:pPr>
              <a:t>‹#›</a:t>
            </a:fld>
            <a:endParaRPr lang="en-US">
              <a:solidFill>
                <a:srgbClr val="000000"/>
              </a:solidFill>
            </a:endParaRPr>
          </a:p>
        </p:txBody>
      </p:sp>
      <p:pic>
        <p:nvPicPr>
          <p:cNvPr id="9" name="Picture 95" descr="elpengr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1212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l" defTabSz="894720" rtl="0" eaLnBrk="0" fontAlgn="base" hangingPunct="0">
        <a:spcBef>
          <a:spcPct val="0"/>
        </a:spcBef>
        <a:spcAft>
          <a:spcPct val="0"/>
        </a:spcAft>
        <a:defRPr sz="4400" b="1">
          <a:solidFill>
            <a:schemeClr val="tx2"/>
          </a:solidFill>
          <a:latin typeface="+mj-lt"/>
          <a:ea typeface="+mj-ea"/>
          <a:cs typeface="+mj-cs"/>
        </a:defRPr>
      </a:lvl1pPr>
      <a:lvl2pPr algn="l" defTabSz="894720" rtl="0" eaLnBrk="0" fontAlgn="base" hangingPunct="0">
        <a:spcBef>
          <a:spcPct val="0"/>
        </a:spcBef>
        <a:spcAft>
          <a:spcPct val="0"/>
        </a:spcAft>
        <a:defRPr sz="4400" b="1">
          <a:solidFill>
            <a:schemeClr val="tx2"/>
          </a:solidFill>
          <a:latin typeface="Arial" charset="0"/>
        </a:defRPr>
      </a:lvl2pPr>
      <a:lvl3pPr algn="l" defTabSz="894720" rtl="0" eaLnBrk="0" fontAlgn="base" hangingPunct="0">
        <a:spcBef>
          <a:spcPct val="0"/>
        </a:spcBef>
        <a:spcAft>
          <a:spcPct val="0"/>
        </a:spcAft>
        <a:defRPr sz="4400" b="1">
          <a:solidFill>
            <a:schemeClr val="tx2"/>
          </a:solidFill>
          <a:latin typeface="Arial" charset="0"/>
        </a:defRPr>
      </a:lvl3pPr>
      <a:lvl4pPr algn="l" defTabSz="894720" rtl="0" eaLnBrk="0" fontAlgn="base" hangingPunct="0">
        <a:spcBef>
          <a:spcPct val="0"/>
        </a:spcBef>
        <a:spcAft>
          <a:spcPct val="0"/>
        </a:spcAft>
        <a:defRPr sz="4400" b="1">
          <a:solidFill>
            <a:schemeClr val="tx2"/>
          </a:solidFill>
          <a:latin typeface="Arial" charset="0"/>
        </a:defRPr>
      </a:lvl4pPr>
      <a:lvl5pPr algn="l" defTabSz="894720" rtl="0" eaLnBrk="0" fontAlgn="base" hangingPunct="0">
        <a:spcBef>
          <a:spcPct val="0"/>
        </a:spcBef>
        <a:spcAft>
          <a:spcPct val="0"/>
        </a:spcAft>
        <a:defRPr sz="4400" b="1">
          <a:solidFill>
            <a:schemeClr val="tx2"/>
          </a:solidFill>
          <a:latin typeface="Arial" charset="0"/>
        </a:defRPr>
      </a:lvl5pPr>
      <a:lvl6pPr marL="456878" algn="l" defTabSz="894720" rtl="0" fontAlgn="base">
        <a:spcBef>
          <a:spcPct val="0"/>
        </a:spcBef>
        <a:spcAft>
          <a:spcPct val="0"/>
        </a:spcAft>
        <a:defRPr b="1">
          <a:solidFill>
            <a:schemeClr val="tx2"/>
          </a:solidFill>
          <a:latin typeface="Arial" charset="0"/>
        </a:defRPr>
      </a:lvl6pPr>
      <a:lvl7pPr marL="913754" algn="l" defTabSz="894720" rtl="0" fontAlgn="base">
        <a:spcBef>
          <a:spcPct val="0"/>
        </a:spcBef>
        <a:spcAft>
          <a:spcPct val="0"/>
        </a:spcAft>
        <a:defRPr b="1">
          <a:solidFill>
            <a:schemeClr val="tx2"/>
          </a:solidFill>
          <a:latin typeface="Arial" charset="0"/>
        </a:defRPr>
      </a:lvl7pPr>
      <a:lvl8pPr marL="1370635" algn="l" defTabSz="894720" rtl="0" fontAlgn="base">
        <a:spcBef>
          <a:spcPct val="0"/>
        </a:spcBef>
        <a:spcAft>
          <a:spcPct val="0"/>
        </a:spcAft>
        <a:defRPr b="1">
          <a:solidFill>
            <a:schemeClr val="tx2"/>
          </a:solidFill>
          <a:latin typeface="Arial" charset="0"/>
        </a:defRPr>
      </a:lvl8pPr>
      <a:lvl9pPr marL="1827511" algn="l" defTabSz="894720" rtl="0" fontAlgn="base">
        <a:spcBef>
          <a:spcPct val="0"/>
        </a:spcBef>
        <a:spcAft>
          <a:spcPct val="0"/>
        </a:spcAft>
        <a:defRPr b="1">
          <a:solidFill>
            <a:schemeClr val="tx2"/>
          </a:solidFill>
          <a:latin typeface="Arial" charset="0"/>
        </a:defRPr>
      </a:lvl9pPr>
    </p:titleStyle>
    <p:body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754" rtl="0" eaLnBrk="1" latinLnBrk="0" hangingPunct="1">
        <a:defRPr sz="1800" kern="1200">
          <a:solidFill>
            <a:schemeClr val="tx1"/>
          </a:solidFill>
          <a:latin typeface="+mn-lt"/>
          <a:ea typeface="+mn-ea"/>
          <a:cs typeface="+mn-cs"/>
        </a:defRPr>
      </a:lvl1pPr>
      <a:lvl2pPr marL="456878" algn="l" defTabSz="913754" rtl="0" eaLnBrk="1" latinLnBrk="0" hangingPunct="1">
        <a:defRPr sz="1800" kern="1200">
          <a:solidFill>
            <a:schemeClr val="tx1"/>
          </a:solidFill>
          <a:latin typeface="+mn-lt"/>
          <a:ea typeface="+mn-ea"/>
          <a:cs typeface="+mn-cs"/>
        </a:defRPr>
      </a:lvl2pPr>
      <a:lvl3pPr marL="913754" algn="l" defTabSz="913754" rtl="0" eaLnBrk="1" latinLnBrk="0" hangingPunct="1">
        <a:defRPr sz="1800" kern="1200">
          <a:solidFill>
            <a:schemeClr val="tx1"/>
          </a:solidFill>
          <a:latin typeface="+mn-lt"/>
          <a:ea typeface="+mn-ea"/>
          <a:cs typeface="+mn-cs"/>
        </a:defRPr>
      </a:lvl3pPr>
      <a:lvl4pPr marL="1370635" algn="l" defTabSz="913754" rtl="0" eaLnBrk="1" latinLnBrk="0" hangingPunct="1">
        <a:defRPr sz="1800" kern="1200">
          <a:solidFill>
            <a:schemeClr val="tx1"/>
          </a:solidFill>
          <a:latin typeface="+mn-lt"/>
          <a:ea typeface="+mn-ea"/>
          <a:cs typeface="+mn-cs"/>
        </a:defRPr>
      </a:lvl4pPr>
      <a:lvl5pPr marL="1827511" algn="l" defTabSz="913754" rtl="0" eaLnBrk="1" latinLnBrk="0" hangingPunct="1">
        <a:defRPr sz="1800" kern="1200">
          <a:solidFill>
            <a:schemeClr val="tx1"/>
          </a:solidFill>
          <a:latin typeface="+mn-lt"/>
          <a:ea typeface="+mn-ea"/>
          <a:cs typeface="+mn-cs"/>
        </a:defRPr>
      </a:lvl5pPr>
      <a:lvl6pPr marL="2284387" algn="l" defTabSz="913754" rtl="0" eaLnBrk="1" latinLnBrk="0" hangingPunct="1">
        <a:defRPr sz="1800" kern="1200">
          <a:solidFill>
            <a:schemeClr val="tx1"/>
          </a:solidFill>
          <a:latin typeface="+mn-lt"/>
          <a:ea typeface="+mn-ea"/>
          <a:cs typeface="+mn-cs"/>
        </a:defRPr>
      </a:lvl6pPr>
      <a:lvl7pPr marL="2741264" algn="l" defTabSz="913754" rtl="0" eaLnBrk="1" latinLnBrk="0" hangingPunct="1">
        <a:defRPr sz="1800" kern="1200">
          <a:solidFill>
            <a:schemeClr val="tx1"/>
          </a:solidFill>
          <a:latin typeface="+mn-lt"/>
          <a:ea typeface="+mn-ea"/>
          <a:cs typeface="+mn-cs"/>
        </a:defRPr>
      </a:lvl7pPr>
      <a:lvl8pPr marL="3198145" algn="l" defTabSz="913754" rtl="0" eaLnBrk="1" latinLnBrk="0" hangingPunct="1">
        <a:defRPr sz="1800" kern="1200">
          <a:solidFill>
            <a:schemeClr val="tx1"/>
          </a:solidFill>
          <a:latin typeface="+mn-lt"/>
          <a:ea typeface="+mn-ea"/>
          <a:cs typeface="+mn-cs"/>
        </a:defRPr>
      </a:lvl8pPr>
      <a:lvl9pPr marL="3655023" algn="l" defTabSz="9137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 name="Rectangle 92"/>
          <p:cNvSpPr>
            <a:spLocks noGrp="1" noChangeArrowheads="1"/>
          </p:cNvSpPr>
          <p:nvPr>
            <p:ph type="sldNum" sz="quarter" idx="4"/>
          </p:nvPr>
        </p:nvSpPr>
        <p:spPr bwMode="auto">
          <a:xfrm>
            <a:off x="6899277" y="6511937"/>
            <a:ext cx="18669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3835">
              <a:defRPr sz="800">
                <a:latin typeface="+mn-lt"/>
              </a:defRPr>
            </a:lvl1pPr>
          </a:lstStyle>
          <a:p>
            <a:pPr>
              <a:defRPr/>
            </a:pPr>
            <a:fld id="{B7453D47-363D-435F-9B50-5710DBB2B97C}" type="slidenum">
              <a:rPr lang="en-US" b="0">
                <a:solidFill>
                  <a:srgbClr val="000000"/>
                </a:solidFill>
              </a:rPr>
              <a:pPr>
                <a:defRPr/>
              </a:pPr>
              <a:t>‹#›</a:t>
            </a:fld>
            <a:endParaRPr lang="en-US" b="0">
              <a:solidFill>
                <a:srgbClr val="000000"/>
              </a:solidFill>
            </a:endParaRPr>
          </a:p>
        </p:txBody>
      </p:sp>
      <p:grpSp>
        <p:nvGrpSpPr>
          <p:cNvPr id="1027"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Times New Roman" pitchFamily="18" charset="0"/>
                </a:defRPr>
              </a:lvl1pPr>
              <a:lvl2pPr marL="447675" defTabSz="895350">
                <a:defRPr sz="2400">
                  <a:solidFill>
                    <a:schemeClr val="tx1"/>
                  </a:solidFill>
                  <a:latin typeface="Times New Roman" pitchFamily="18" charset="0"/>
                </a:defRPr>
              </a:lvl2pPr>
              <a:lvl3pPr marL="895350" defTabSz="895350">
                <a:defRPr sz="2400">
                  <a:solidFill>
                    <a:schemeClr val="tx1"/>
                  </a:solidFill>
                  <a:latin typeface="Times New Roman" pitchFamily="18" charset="0"/>
                </a:defRPr>
              </a:lvl3pPr>
              <a:lvl4pPr marL="1344613" defTabSz="895350">
                <a:defRPr sz="2400">
                  <a:solidFill>
                    <a:schemeClr val="tx1"/>
                  </a:solidFill>
                  <a:latin typeface="Times New Roman" pitchFamily="18" charset="0"/>
                </a:defRPr>
              </a:lvl4pPr>
              <a:lvl5pPr marL="1792288" defTabSz="895350">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7"/>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3702" indent="-573702" eaLnBrk="0" hangingPunct="0">
                <a:tabLst>
                  <a:tab pos="530916" algn="r"/>
                </a:tabLst>
              </a:pPr>
              <a:r>
                <a:rPr lang="en-US" sz="1200" b="0">
                  <a:solidFill>
                    <a:srgbClr val="000000"/>
                  </a:solidFill>
                </a:rPr>
                <a:t>	*	Footnote</a:t>
              </a:r>
            </a:p>
            <a:p>
              <a:pPr marL="573702" indent="-573702" eaLnBrk="0" hangingPunct="0">
                <a:spcBef>
                  <a:spcPct val="20000"/>
                </a:spcBef>
                <a:tabLst>
                  <a:tab pos="530916" algn="r"/>
                </a:tabLst>
              </a:pPr>
              <a:r>
                <a:rPr lang="en-US" sz="1200" b="0">
                  <a:solidFill>
                    <a:srgbClr val="000000"/>
                  </a:solidFill>
                </a:rPr>
                <a:t>	Source:	Source</a:t>
              </a:r>
            </a:p>
          </p:txBody>
        </p:sp>
      </p:grpSp>
      <p:sp>
        <p:nvSpPr>
          <p:cNvPr id="1028" name="Rectangle 2"/>
          <p:cNvSpPr>
            <a:spLocks noGrp="1" noChangeArrowheads="1"/>
          </p:cNvSpPr>
          <p:nvPr>
            <p:ph type="title"/>
          </p:nvPr>
        </p:nvSpPr>
        <p:spPr bwMode="auto">
          <a:xfrm>
            <a:off x="119064" y="230189"/>
            <a:ext cx="8618537" cy="33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9" name="Rectangle 3"/>
          <p:cNvSpPr>
            <a:spLocks noGrp="1" noChangeArrowheads="1"/>
          </p:cNvSpPr>
          <p:nvPr>
            <p:ph type="body" idx="1"/>
          </p:nvPr>
        </p:nvSpPr>
        <p:spPr bwMode="auto">
          <a:xfrm>
            <a:off x="122239" y="1273177"/>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93" descr="elpengr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81914" y="6443700"/>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9873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829" r:id="rId15"/>
  </p:sldLayoutIdLst>
  <p:timing>
    <p:tnLst>
      <p:par>
        <p:cTn id="1" dur="indefinite" restart="never" nodeType="tmRoot"/>
      </p:par>
    </p:tnLst>
  </p:timing>
  <p:hf hdr="0" ftr="0" dt="0"/>
  <p:txStyles>
    <p:titleStyle>
      <a:lvl1pPr algn="l" defTabSz="893835" rtl="0" eaLnBrk="0" fontAlgn="base" hangingPunct="0">
        <a:spcBef>
          <a:spcPct val="0"/>
        </a:spcBef>
        <a:spcAft>
          <a:spcPct val="0"/>
        </a:spcAft>
        <a:defRPr sz="2100" b="1">
          <a:solidFill>
            <a:schemeClr val="folHlink"/>
          </a:solidFill>
          <a:latin typeface="+mj-lt"/>
          <a:ea typeface="+mj-ea"/>
          <a:cs typeface="+mj-cs"/>
        </a:defRPr>
      </a:lvl1pPr>
      <a:lvl2pPr algn="l" defTabSz="893835" rtl="0" eaLnBrk="0" fontAlgn="base" hangingPunct="0">
        <a:spcBef>
          <a:spcPct val="0"/>
        </a:spcBef>
        <a:spcAft>
          <a:spcPct val="0"/>
        </a:spcAft>
        <a:defRPr sz="2100" b="1">
          <a:solidFill>
            <a:schemeClr val="folHlink"/>
          </a:solidFill>
          <a:latin typeface="Arial" charset="0"/>
        </a:defRPr>
      </a:lvl2pPr>
      <a:lvl3pPr algn="l" defTabSz="893835" rtl="0" eaLnBrk="0" fontAlgn="base" hangingPunct="0">
        <a:spcBef>
          <a:spcPct val="0"/>
        </a:spcBef>
        <a:spcAft>
          <a:spcPct val="0"/>
        </a:spcAft>
        <a:defRPr sz="2100" b="1">
          <a:solidFill>
            <a:schemeClr val="folHlink"/>
          </a:solidFill>
          <a:latin typeface="Arial" charset="0"/>
        </a:defRPr>
      </a:lvl3pPr>
      <a:lvl4pPr algn="l" defTabSz="893835" rtl="0" eaLnBrk="0" fontAlgn="base" hangingPunct="0">
        <a:spcBef>
          <a:spcPct val="0"/>
        </a:spcBef>
        <a:spcAft>
          <a:spcPct val="0"/>
        </a:spcAft>
        <a:defRPr sz="2100" b="1">
          <a:solidFill>
            <a:schemeClr val="folHlink"/>
          </a:solidFill>
          <a:latin typeface="Arial" charset="0"/>
        </a:defRPr>
      </a:lvl4pPr>
      <a:lvl5pPr algn="l" defTabSz="893835" rtl="0" eaLnBrk="0" fontAlgn="base" hangingPunct="0">
        <a:spcBef>
          <a:spcPct val="0"/>
        </a:spcBef>
        <a:spcAft>
          <a:spcPct val="0"/>
        </a:spcAft>
        <a:defRPr sz="2100" b="1">
          <a:solidFill>
            <a:schemeClr val="folHlink"/>
          </a:solidFill>
          <a:latin typeface="Arial" charset="0"/>
        </a:defRPr>
      </a:lvl5pPr>
      <a:lvl6pPr marL="456428" algn="l" defTabSz="893835" rtl="0" fontAlgn="base">
        <a:spcBef>
          <a:spcPct val="0"/>
        </a:spcBef>
        <a:spcAft>
          <a:spcPct val="0"/>
        </a:spcAft>
        <a:defRPr sz="2100" b="1">
          <a:solidFill>
            <a:schemeClr val="folHlink"/>
          </a:solidFill>
          <a:latin typeface="Arial" charset="0"/>
        </a:defRPr>
      </a:lvl6pPr>
      <a:lvl7pPr marL="912853" algn="l" defTabSz="893835" rtl="0" fontAlgn="base">
        <a:spcBef>
          <a:spcPct val="0"/>
        </a:spcBef>
        <a:spcAft>
          <a:spcPct val="0"/>
        </a:spcAft>
        <a:defRPr sz="2100" b="1">
          <a:solidFill>
            <a:schemeClr val="folHlink"/>
          </a:solidFill>
          <a:latin typeface="Arial" charset="0"/>
        </a:defRPr>
      </a:lvl7pPr>
      <a:lvl8pPr marL="1369283" algn="l" defTabSz="893835" rtl="0" fontAlgn="base">
        <a:spcBef>
          <a:spcPct val="0"/>
        </a:spcBef>
        <a:spcAft>
          <a:spcPct val="0"/>
        </a:spcAft>
        <a:defRPr sz="2100" b="1">
          <a:solidFill>
            <a:schemeClr val="folHlink"/>
          </a:solidFill>
          <a:latin typeface="Arial" charset="0"/>
        </a:defRPr>
      </a:lvl8pPr>
      <a:lvl9pPr marL="1825707" algn="l" defTabSz="893835" rtl="0" fontAlgn="base">
        <a:spcBef>
          <a:spcPct val="0"/>
        </a:spcBef>
        <a:spcAft>
          <a:spcPct val="0"/>
        </a:spcAft>
        <a:defRPr sz="2100" b="1">
          <a:solidFill>
            <a:schemeClr val="folHlink"/>
          </a:solidFill>
          <a:latin typeface="Arial" charset="0"/>
        </a:defRPr>
      </a:lvl9pPr>
    </p:titleStyle>
    <p:bodyStyle>
      <a:lvl1pPr marL="342323" indent="-342323" algn="l" defTabSz="893835" rtl="0" eaLnBrk="0" fontAlgn="base" hangingPunct="0">
        <a:spcBef>
          <a:spcPct val="0"/>
        </a:spcBef>
        <a:spcAft>
          <a:spcPct val="0"/>
        </a:spcAft>
        <a:buSzPct val="120000"/>
        <a:defRPr sz="1600">
          <a:solidFill>
            <a:schemeClr val="tx1"/>
          </a:solidFill>
          <a:latin typeface="+mn-lt"/>
          <a:ea typeface="+mn-ea"/>
          <a:cs typeface="+mn-cs"/>
        </a:defRPr>
      </a:lvl1pPr>
      <a:lvl2pPr marL="144216" indent="-142633" algn="l" defTabSz="893835" rtl="0" eaLnBrk="0" fontAlgn="base" hangingPunct="0">
        <a:spcBef>
          <a:spcPct val="0"/>
        </a:spcBef>
        <a:spcAft>
          <a:spcPct val="0"/>
        </a:spcAft>
        <a:buSzPct val="120000"/>
        <a:buChar char="•"/>
        <a:defRPr sz="1600">
          <a:solidFill>
            <a:schemeClr val="tx1"/>
          </a:solidFill>
          <a:latin typeface="+mn-lt"/>
        </a:defRPr>
      </a:lvl2pPr>
      <a:lvl3pPr marL="294776" indent="-148977" algn="l" defTabSz="893835" rtl="0" eaLnBrk="0" fontAlgn="base" hangingPunct="0">
        <a:spcBef>
          <a:spcPct val="0"/>
        </a:spcBef>
        <a:spcAft>
          <a:spcPct val="0"/>
        </a:spcAft>
        <a:buChar char="–"/>
        <a:defRPr sz="1600">
          <a:solidFill>
            <a:schemeClr val="tx1"/>
          </a:solidFill>
          <a:latin typeface="+mn-lt"/>
        </a:defRPr>
      </a:lvl3pPr>
      <a:lvl4pPr marL="431071" indent="-134710" algn="l" defTabSz="893835" rtl="0" eaLnBrk="0" fontAlgn="base" hangingPunct="0">
        <a:spcBef>
          <a:spcPct val="0"/>
        </a:spcBef>
        <a:spcAft>
          <a:spcPct val="0"/>
        </a:spcAft>
        <a:buSzPct val="89000"/>
        <a:buChar char="•"/>
        <a:defRPr sz="1600">
          <a:solidFill>
            <a:schemeClr val="tx1"/>
          </a:solidFill>
          <a:latin typeface="+mn-lt"/>
        </a:defRPr>
      </a:lvl4pPr>
      <a:lvl5pPr marL="581625" indent="-148977" algn="l" defTabSz="893835" rtl="0" eaLnBrk="0" fontAlgn="base" hangingPunct="0">
        <a:spcBef>
          <a:spcPct val="0"/>
        </a:spcBef>
        <a:spcAft>
          <a:spcPct val="0"/>
        </a:spcAft>
        <a:buSzPct val="75000"/>
        <a:buChar char="–"/>
        <a:defRPr sz="1600">
          <a:solidFill>
            <a:schemeClr val="tx1"/>
          </a:solidFill>
          <a:latin typeface="+mn-lt"/>
        </a:defRPr>
      </a:lvl5pPr>
      <a:lvl6pPr marL="1038055" indent="-148977" algn="l" defTabSz="893835" rtl="0" fontAlgn="base">
        <a:spcBef>
          <a:spcPct val="0"/>
        </a:spcBef>
        <a:spcAft>
          <a:spcPct val="0"/>
        </a:spcAft>
        <a:buSzPct val="75000"/>
        <a:buChar char="–"/>
        <a:defRPr sz="1600">
          <a:solidFill>
            <a:schemeClr val="tx1"/>
          </a:solidFill>
          <a:latin typeface="+mn-lt"/>
        </a:defRPr>
      </a:lvl6pPr>
      <a:lvl7pPr marL="1494484" indent="-148977" algn="l" defTabSz="893835" rtl="0" fontAlgn="base">
        <a:spcBef>
          <a:spcPct val="0"/>
        </a:spcBef>
        <a:spcAft>
          <a:spcPct val="0"/>
        </a:spcAft>
        <a:buSzPct val="75000"/>
        <a:buChar char="–"/>
        <a:defRPr sz="1600">
          <a:solidFill>
            <a:schemeClr val="tx1"/>
          </a:solidFill>
          <a:latin typeface="+mn-lt"/>
        </a:defRPr>
      </a:lvl7pPr>
      <a:lvl8pPr marL="1950910" indent="-148977" algn="l" defTabSz="893835" rtl="0" fontAlgn="base">
        <a:spcBef>
          <a:spcPct val="0"/>
        </a:spcBef>
        <a:spcAft>
          <a:spcPct val="0"/>
        </a:spcAft>
        <a:buSzPct val="75000"/>
        <a:buChar char="–"/>
        <a:defRPr sz="1600">
          <a:solidFill>
            <a:schemeClr val="tx1"/>
          </a:solidFill>
          <a:latin typeface="+mn-lt"/>
        </a:defRPr>
      </a:lvl8pPr>
      <a:lvl9pPr marL="2407335" indent="-148977" algn="l" defTabSz="89383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853" rtl="0" eaLnBrk="1" latinLnBrk="0" hangingPunct="1">
        <a:defRPr sz="1800" kern="1200">
          <a:solidFill>
            <a:schemeClr val="tx1"/>
          </a:solidFill>
          <a:latin typeface="+mn-lt"/>
          <a:ea typeface="+mn-ea"/>
          <a:cs typeface="+mn-cs"/>
        </a:defRPr>
      </a:lvl1pPr>
      <a:lvl2pPr marL="456428" algn="l" defTabSz="912853" rtl="0" eaLnBrk="1" latinLnBrk="0" hangingPunct="1">
        <a:defRPr sz="1800" kern="1200">
          <a:solidFill>
            <a:schemeClr val="tx1"/>
          </a:solidFill>
          <a:latin typeface="+mn-lt"/>
          <a:ea typeface="+mn-ea"/>
          <a:cs typeface="+mn-cs"/>
        </a:defRPr>
      </a:lvl2pPr>
      <a:lvl3pPr marL="912853" algn="l" defTabSz="912853" rtl="0" eaLnBrk="1" latinLnBrk="0" hangingPunct="1">
        <a:defRPr sz="1800" kern="1200">
          <a:solidFill>
            <a:schemeClr val="tx1"/>
          </a:solidFill>
          <a:latin typeface="+mn-lt"/>
          <a:ea typeface="+mn-ea"/>
          <a:cs typeface="+mn-cs"/>
        </a:defRPr>
      </a:lvl3pPr>
      <a:lvl4pPr marL="1369283" algn="l" defTabSz="912853" rtl="0" eaLnBrk="1" latinLnBrk="0" hangingPunct="1">
        <a:defRPr sz="1800" kern="1200">
          <a:solidFill>
            <a:schemeClr val="tx1"/>
          </a:solidFill>
          <a:latin typeface="+mn-lt"/>
          <a:ea typeface="+mn-ea"/>
          <a:cs typeface="+mn-cs"/>
        </a:defRPr>
      </a:lvl4pPr>
      <a:lvl5pPr marL="1825707" algn="l" defTabSz="912853" rtl="0" eaLnBrk="1" latinLnBrk="0" hangingPunct="1">
        <a:defRPr sz="1800" kern="1200">
          <a:solidFill>
            <a:schemeClr val="tx1"/>
          </a:solidFill>
          <a:latin typeface="+mn-lt"/>
          <a:ea typeface="+mn-ea"/>
          <a:cs typeface="+mn-cs"/>
        </a:defRPr>
      </a:lvl5pPr>
      <a:lvl6pPr marL="2282128" algn="l" defTabSz="912853" rtl="0" eaLnBrk="1" latinLnBrk="0" hangingPunct="1">
        <a:defRPr sz="1800" kern="1200">
          <a:solidFill>
            <a:schemeClr val="tx1"/>
          </a:solidFill>
          <a:latin typeface="+mn-lt"/>
          <a:ea typeface="+mn-ea"/>
          <a:cs typeface="+mn-cs"/>
        </a:defRPr>
      </a:lvl6pPr>
      <a:lvl7pPr marL="2738558" algn="l" defTabSz="912853" rtl="0" eaLnBrk="1" latinLnBrk="0" hangingPunct="1">
        <a:defRPr sz="1800" kern="1200">
          <a:solidFill>
            <a:schemeClr val="tx1"/>
          </a:solidFill>
          <a:latin typeface="+mn-lt"/>
          <a:ea typeface="+mn-ea"/>
          <a:cs typeface="+mn-cs"/>
        </a:defRPr>
      </a:lvl7pPr>
      <a:lvl8pPr marL="3194989" algn="l" defTabSz="912853" rtl="0" eaLnBrk="1" latinLnBrk="0" hangingPunct="1">
        <a:defRPr sz="1800" kern="1200">
          <a:solidFill>
            <a:schemeClr val="tx1"/>
          </a:solidFill>
          <a:latin typeface="+mn-lt"/>
          <a:ea typeface="+mn-ea"/>
          <a:cs typeface="+mn-cs"/>
        </a:defRPr>
      </a:lvl8pPr>
      <a:lvl9pPr marL="3651416" algn="l" defTabSz="9128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8"/>
            </p:custDataLst>
            <p:extLst>
              <p:ext uri="{D42A27DB-BD31-4B8C-83A1-F6EECF244321}">
                <p14:modId xmlns:p14="http://schemas.microsoft.com/office/powerpoint/2010/main" val="2926895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96" name="think-cell Slide" r:id="rId20" imgW="416" imgH="416" progId="TCLayout.ActiveDocument.1">
                  <p:embed/>
                </p:oleObj>
              </mc:Choice>
              <mc:Fallback>
                <p:oleObj name="think-cell Slide" r:id="rId20" imgW="416" imgH="416"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3764" indent="-573764" eaLnBrk="0" hangingPunct="0">
                <a:tabLst>
                  <a:tab pos="530968" algn="r"/>
                </a:tabLst>
              </a:pPr>
              <a:r>
                <a:rPr lang="en-US" sz="1200" b="0">
                  <a:solidFill>
                    <a:srgbClr val="000000"/>
                  </a:solidFill>
                </a:rPr>
                <a:t>	*	Footnote</a:t>
              </a:r>
            </a:p>
            <a:p>
              <a:pPr marL="573764" indent="-573764" eaLnBrk="0" hangingPunct="0">
                <a:spcBef>
                  <a:spcPct val="20000"/>
                </a:spcBef>
                <a:tabLst>
                  <a:tab pos="530968" algn="r"/>
                </a:tabLst>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10"/>
            <a:ext cx="8618537" cy="3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3931">
              <a:spcBef>
                <a:spcPct val="0"/>
              </a:spcBef>
              <a:spcAft>
                <a:spcPct val="0"/>
              </a:spcAft>
              <a:buSzTx/>
              <a:buFontTx/>
              <a:buNone/>
              <a:defRPr sz="1000"/>
            </a:lvl1pPr>
          </a:lstStyle>
          <a:p>
            <a:pPr>
              <a:defRPr/>
            </a:pPr>
            <a:fld id="{2F3592C1-8009-42FC-BF36-63AD403491AA}" type="slidenum">
              <a:rPr lang="en-US" b="0">
                <a:solidFill>
                  <a:srgbClr val="000000"/>
                </a:solidFill>
              </a:rPr>
              <a:pPr>
                <a:defRPr/>
              </a:pPr>
              <a:t>‹#›</a:t>
            </a:fld>
            <a:endParaRPr lang="en-US" b="0">
              <a:solidFill>
                <a:srgbClr val="000000"/>
              </a:solidFill>
            </a:endParaRPr>
          </a:p>
        </p:txBody>
      </p:sp>
      <p:pic>
        <p:nvPicPr>
          <p:cNvPr id="1030" name="Picture 95" descr="elpengri"/>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81913" y="642464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7930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Lst>
  <p:timing>
    <p:tnLst>
      <p:par>
        <p:cTn id="1" dur="indefinite" restart="never" nodeType="tmRoot"/>
      </p:par>
    </p:tnLst>
  </p:timing>
  <p:hf hdr="0" ftr="0" dt="0"/>
  <p:txStyles>
    <p:titleStyle>
      <a:lvl1pPr algn="l" defTabSz="893931" rtl="0" eaLnBrk="0" fontAlgn="base" hangingPunct="0">
        <a:spcBef>
          <a:spcPct val="0"/>
        </a:spcBef>
        <a:spcAft>
          <a:spcPct val="0"/>
        </a:spcAft>
        <a:defRPr sz="1900" b="1">
          <a:solidFill>
            <a:schemeClr val="tx2"/>
          </a:solidFill>
          <a:latin typeface="+mj-lt"/>
          <a:ea typeface="+mj-ea"/>
          <a:cs typeface="+mj-cs"/>
        </a:defRPr>
      </a:lvl1pPr>
      <a:lvl2pPr algn="l" defTabSz="893931" rtl="0" eaLnBrk="0" fontAlgn="base" hangingPunct="0">
        <a:spcBef>
          <a:spcPct val="0"/>
        </a:spcBef>
        <a:spcAft>
          <a:spcPct val="0"/>
        </a:spcAft>
        <a:defRPr sz="1900" b="1">
          <a:solidFill>
            <a:schemeClr val="tx2"/>
          </a:solidFill>
          <a:latin typeface="Arial" charset="0"/>
        </a:defRPr>
      </a:lvl2pPr>
      <a:lvl3pPr algn="l" defTabSz="893931" rtl="0" eaLnBrk="0" fontAlgn="base" hangingPunct="0">
        <a:spcBef>
          <a:spcPct val="0"/>
        </a:spcBef>
        <a:spcAft>
          <a:spcPct val="0"/>
        </a:spcAft>
        <a:defRPr sz="1900" b="1">
          <a:solidFill>
            <a:schemeClr val="tx2"/>
          </a:solidFill>
          <a:latin typeface="Arial" charset="0"/>
        </a:defRPr>
      </a:lvl3pPr>
      <a:lvl4pPr algn="l" defTabSz="893931" rtl="0" eaLnBrk="0" fontAlgn="base" hangingPunct="0">
        <a:spcBef>
          <a:spcPct val="0"/>
        </a:spcBef>
        <a:spcAft>
          <a:spcPct val="0"/>
        </a:spcAft>
        <a:defRPr sz="1900" b="1">
          <a:solidFill>
            <a:schemeClr val="tx2"/>
          </a:solidFill>
          <a:latin typeface="Arial" charset="0"/>
        </a:defRPr>
      </a:lvl4pPr>
      <a:lvl5pPr algn="l" defTabSz="893931" rtl="0" eaLnBrk="0" fontAlgn="base" hangingPunct="0">
        <a:spcBef>
          <a:spcPct val="0"/>
        </a:spcBef>
        <a:spcAft>
          <a:spcPct val="0"/>
        </a:spcAft>
        <a:defRPr sz="1900" b="1">
          <a:solidFill>
            <a:schemeClr val="tx2"/>
          </a:solidFill>
          <a:latin typeface="Arial" charset="0"/>
        </a:defRPr>
      </a:lvl5pPr>
      <a:lvl6pPr marL="456477" algn="l" defTabSz="893931" rtl="0" fontAlgn="base">
        <a:spcBef>
          <a:spcPct val="0"/>
        </a:spcBef>
        <a:spcAft>
          <a:spcPct val="0"/>
        </a:spcAft>
        <a:defRPr sz="1900" b="1">
          <a:solidFill>
            <a:schemeClr val="tx2"/>
          </a:solidFill>
          <a:latin typeface="Arial" charset="0"/>
        </a:defRPr>
      </a:lvl6pPr>
      <a:lvl7pPr marL="912950" algn="l" defTabSz="893931" rtl="0" fontAlgn="base">
        <a:spcBef>
          <a:spcPct val="0"/>
        </a:spcBef>
        <a:spcAft>
          <a:spcPct val="0"/>
        </a:spcAft>
        <a:defRPr sz="1900" b="1">
          <a:solidFill>
            <a:schemeClr val="tx2"/>
          </a:solidFill>
          <a:latin typeface="Arial" charset="0"/>
        </a:defRPr>
      </a:lvl7pPr>
      <a:lvl8pPr marL="1369429" algn="l" defTabSz="893931" rtl="0" fontAlgn="base">
        <a:spcBef>
          <a:spcPct val="0"/>
        </a:spcBef>
        <a:spcAft>
          <a:spcPct val="0"/>
        </a:spcAft>
        <a:defRPr sz="1900" b="1">
          <a:solidFill>
            <a:schemeClr val="tx2"/>
          </a:solidFill>
          <a:latin typeface="Arial" charset="0"/>
        </a:defRPr>
      </a:lvl8pPr>
      <a:lvl9pPr marL="1825903" algn="l" defTabSz="893931" rtl="0" fontAlgn="base">
        <a:spcBef>
          <a:spcPct val="0"/>
        </a:spcBef>
        <a:spcAft>
          <a:spcPct val="0"/>
        </a:spcAft>
        <a:defRPr sz="1900" b="1">
          <a:solidFill>
            <a:schemeClr val="tx2"/>
          </a:solidFill>
          <a:latin typeface="Arial" charset="0"/>
        </a:defRPr>
      </a:lvl9pPr>
    </p:titleStyle>
    <p:body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p:spPr>
          <p:txBody>
            <a:bodyPr lIns="0" tIns="0" rIns="0" bIns="0" anchor="b"/>
            <a:lstStyle/>
            <a:p>
              <a:pPr marL="573764" indent="-573764" eaLnBrk="0" hangingPunct="0">
                <a:tabLst>
                  <a:tab pos="530968" algn="r"/>
                </a:tabLst>
                <a:defRPr/>
              </a:pPr>
              <a:r>
                <a:rPr lang="en-US" sz="1200" b="0">
                  <a:solidFill>
                    <a:srgbClr val="000000"/>
                  </a:solidFill>
                </a:rPr>
                <a:t>	*	Footnote</a:t>
              </a:r>
            </a:p>
            <a:p>
              <a:pPr marL="573764" indent="-573764" eaLnBrk="0" hangingPunct="0">
                <a:spcBef>
                  <a:spcPct val="20000"/>
                </a:spcBef>
                <a:tabLst>
                  <a:tab pos="530968" algn="r"/>
                </a:tabLst>
                <a:defRPr/>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23"/>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38842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dt="0"/>
  <p:txStyles>
    <p:titleStyle>
      <a:lvl1pPr algn="l" defTabSz="893931" rtl="0" eaLnBrk="0" fontAlgn="base" hangingPunct="0">
        <a:spcBef>
          <a:spcPct val="0"/>
        </a:spcBef>
        <a:spcAft>
          <a:spcPct val="0"/>
        </a:spcAft>
        <a:defRPr sz="4400" b="1">
          <a:solidFill>
            <a:schemeClr val="tx2"/>
          </a:solidFill>
          <a:latin typeface="+mj-lt"/>
          <a:ea typeface="+mj-ea"/>
          <a:cs typeface="+mj-cs"/>
        </a:defRPr>
      </a:lvl1pPr>
      <a:lvl2pPr algn="l" defTabSz="893931" rtl="0" eaLnBrk="0" fontAlgn="base" hangingPunct="0">
        <a:spcBef>
          <a:spcPct val="0"/>
        </a:spcBef>
        <a:spcAft>
          <a:spcPct val="0"/>
        </a:spcAft>
        <a:defRPr sz="4400" b="1">
          <a:solidFill>
            <a:schemeClr val="tx2"/>
          </a:solidFill>
          <a:latin typeface="Arial" charset="0"/>
        </a:defRPr>
      </a:lvl2pPr>
      <a:lvl3pPr algn="l" defTabSz="893931" rtl="0" eaLnBrk="0" fontAlgn="base" hangingPunct="0">
        <a:spcBef>
          <a:spcPct val="0"/>
        </a:spcBef>
        <a:spcAft>
          <a:spcPct val="0"/>
        </a:spcAft>
        <a:defRPr sz="4400" b="1">
          <a:solidFill>
            <a:schemeClr val="tx2"/>
          </a:solidFill>
          <a:latin typeface="Arial" charset="0"/>
        </a:defRPr>
      </a:lvl3pPr>
      <a:lvl4pPr algn="l" defTabSz="893931" rtl="0" eaLnBrk="0" fontAlgn="base" hangingPunct="0">
        <a:spcBef>
          <a:spcPct val="0"/>
        </a:spcBef>
        <a:spcAft>
          <a:spcPct val="0"/>
        </a:spcAft>
        <a:defRPr sz="4400" b="1">
          <a:solidFill>
            <a:schemeClr val="tx2"/>
          </a:solidFill>
          <a:latin typeface="Arial" charset="0"/>
        </a:defRPr>
      </a:lvl4pPr>
      <a:lvl5pPr algn="l" defTabSz="893931" rtl="0" eaLnBrk="0" fontAlgn="base" hangingPunct="0">
        <a:spcBef>
          <a:spcPct val="0"/>
        </a:spcBef>
        <a:spcAft>
          <a:spcPct val="0"/>
        </a:spcAft>
        <a:defRPr sz="4400" b="1">
          <a:solidFill>
            <a:schemeClr val="tx2"/>
          </a:solidFill>
          <a:latin typeface="Arial" charset="0"/>
        </a:defRPr>
      </a:lvl5pPr>
      <a:lvl6pPr marL="456477" algn="l" defTabSz="893931" rtl="0" fontAlgn="base">
        <a:spcBef>
          <a:spcPct val="0"/>
        </a:spcBef>
        <a:spcAft>
          <a:spcPct val="0"/>
        </a:spcAft>
        <a:defRPr b="1">
          <a:solidFill>
            <a:schemeClr val="tx2"/>
          </a:solidFill>
          <a:latin typeface="Arial" charset="0"/>
        </a:defRPr>
      </a:lvl6pPr>
      <a:lvl7pPr marL="912950" algn="l" defTabSz="893931" rtl="0" fontAlgn="base">
        <a:spcBef>
          <a:spcPct val="0"/>
        </a:spcBef>
        <a:spcAft>
          <a:spcPct val="0"/>
        </a:spcAft>
        <a:defRPr b="1">
          <a:solidFill>
            <a:schemeClr val="tx2"/>
          </a:solidFill>
          <a:latin typeface="Arial" charset="0"/>
        </a:defRPr>
      </a:lvl7pPr>
      <a:lvl8pPr marL="1369429" algn="l" defTabSz="893931" rtl="0" fontAlgn="base">
        <a:spcBef>
          <a:spcPct val="0"/>
        </a:spcBef>
        <a:spcAft>
          <a:spcPct val="0"/>
        </a:spcAft>
        <a:defRPr b="1">
          <a:solidFill>
            <a:schemeClr val="tx2"/>
          </a:solidFill>
          <a:latin typeface="Arial" charset="0"/>
        </a:defRPr>
      </a:lvl8pPr>
      <a:lvl9pPr marL="1825903" algn="l" defTabSz="893931" rtl="0" fontAlgn="base">
        <a:spcBef>
          <a:spcPct val="0"/>
        </a:spcBef>
        <a:spcAft>
          <a:spcPct val="0"/>
        </a:spcAft>
        <a:defRPr b="1">
          <a:solidFill>
            <a:schemeClr val="tx2"/>
          </a:solidFill>
          <a:latin typeface="Arial" charset="0"/>
        </a:defRPr>
      </a:lvl9pPr>
    </p:titleStyle>
    <p:bodyStyle>
      <a:lvl1pPr marL="342359" indent="-342359" algn="l" defTabSz="893931" rtl="0" eaLnBrk="0" fontAlgn="base" hangingPunct="0">
        <a:spcBef>
          <a:spcPct val="0"/>
        </a:spcBef>
        <a:spcAft>
          <a:spcPct val="0"/>
        </a:spcAft>
        <a:buSzPct val="120000"/>
        <a:buChar char="•"/>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tags" Target="../tags/tag96.xml"/><Relationship Id="rId39" Type="http://schemas.openxmlformats.org/officeDocument/2006/relationships/tags" Target="../tags/tag109.xml"/><Relationship Id="rId21" Type="http://schemas.openxmlformats.org/officeDocument/2006/relationships/tags" Target="../tags/tag91.xml"/><Relationship Id="rId34" Type="http://schemas.openxmlformats.org/officeDocument/2006/relationships/tags" Target="../tags/tag104.xml"/><Relationship Id="rId42" Type="http://schemas.openxmlformats.org/officeDocument/2006/relationships/tags" Target="../tags/tag112.xml"/><Relationship Id="rId47" Type="http://schemas.openxmlformats.org/officeDocument/2006/relationships/tags" Target="../tags/tag117.xml"/><Relationship Id="rId50" Type="http://schemas.openxmlformats.org/officeDocument/2006/relationships/tags" Target="../tags/tag120.xml"/><Relationship Id="rId55" Type="http://schemas.openxmlformats.org/officeDocument/2006/relationships/tags" Target="../tags/tag125.xml"/><Relationship Id="rId63" Type="http://schemas.openxmlformats.org/officeDocument/2006/relationships/tags" Target="../tags/tag133.xml"/><Relationship Id="rId68" Type="http://schemas.openxmlformats.org/officeDocument/2006/relationships/oleObject" Target="../embeddings/oleObject10.bin"/><Relationship Id="rId7" Type="http://schemas.openxmlformats.org/officeDocument/2006/relationships/tags" Target="../tags/tag77.xml"/><Relationship Id="rId71" Type="http://schemas.openxmlformats.org/officeDocument/2006/relationships/image" Target="../media/image16.emf"/><Relationship Id="rId2" Type="http://schemas.openxmlformats.org/officeDocument/2006/relationships/tags" Target="../tags/tag72.xml"/><Relationship Id="rId16" Type="http://schemas.openxmlformats.org/officeDocument/2006/relationships/tags" Target="../tags/tag86.xml"/><Relationship Id="rId29" Type="http://schemas.openxmlformats.org/officeDocument/2006/relationships/tags" Target="../tags/tag99.xml"/><Relationship Id="rId1" Type="http://schemas.openxmlformats.org/officeDocument/2006/relationships/vmlDrawing" Target="../drawings/vmlDrawing9.v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37" Type="http://schemas.openxmlformats.org/officeDocument/2006/relationships/tags" Target="../tags/tag107.xml"/><Relationship Id="rId40" Type="http://schemas.openxmlformats.org/officeDocument/2006/relationships/tags" Target="../tags/tag110.xml"/><Relationship Id="rId45" Type="http://schemas.openxmlformats.org/officeDocument/2006/relationships/tags" Target="../tags/tag115.xml"/><Relationship Id="rId53" Type="http://schemas.openxmlformats.org/officeDocument/2006/relationships/tags" Target="../tags/tag123.xml"/><Relationship Id="rId58" Type="http://schemas.openxmlformats.org/officeDocument/2006/relationships/tags" Target="../tags/tag128.xml"/><Relationship Id="rId66" Type="http://schemas.openxmlformats.org/officeDocument/2006/relationships/notesSlide" Target="../notesSlides/notesSlide1.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36" Type="http://schemas.openxmlformats.org/officeDocument/2006/relationships/tags" Target="../tags/tag106.xml"/><Relationship Id="rId49" Type="http://schemas.openxmlformats.org/officeDocument/2006/relationships/tags" Target="../tags/tag119.xml"/><Relationship Id="rId57" Type="http://schemas.openxmlformats.org/officeDocument/2006/relationships/tags" Target="../tags/tag127.xml"/><Relationship Id="rId61" Type="http://schemas.openxmlformats.org/officeDocument/2006/relationships/tags" Target="../tags/tag131.xml"/><Relationship Id="rId10" Type="http://schemas.openxmlformats.org/officeDocument/2006/relationships/tags" Target="../tags/tag80.xml"/><Relationship Id="rId19" Type="http://schemas.openxmlformats.org/officeDocument/2006/relationships/tags" Target="../tags/tag89.xml"/><Relationship Id="rId31" Type="http://schemas.openxmlformats.org/officeDocument/2006/relationships/tags" Target="../tags/tag101.xml"/><Relationship Id="rId44" Type="http://schemas.openxmlformats.org/officeDocument/2006/relationships/tags" Target="../tags/tag114.xml"/><Relationship Id="rId52" Type="http://schemas.openxmlformats.org/officeDocument/2006/relationships/tags" Target="../tags/tag122.xml"/><Relationship Id="rId60" Type="http://schemas.openxmlformats.org/officeDocument/2006/relationships/tags" Target="../tags/tag130.xml"/><Relationship Id="rId65" Type="http://schemas.openxmlformats.org/officeDocument/2006/relationships/slideLayout" Target="../slideLayouts/slideLayout66.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tags" Target="../tags/tag105.xml"/><Relationship Id="rId43" Type="http://schemas.openxmlformats.org/officeDocument/2006/relationships/tags" Target="../tags/tag113.xml"/><Relationship Id="rId48" Type="http://schemas.openxmlformats.org/officeDocument/2006/relationships/tags" Target="../tags/tag118.xml"/><Relationship Id="rId56" Type="http://schemas.openxmlformats.org/officeDocument/2006/relationships/tags" Target="../tags/tag126.xml"/><Relationship Id="rId64" Type="http://schemas.openxmlformats.org/officeDocument/2006/relationships/tags" Target="../tags/tag134.xml"/><Relationship Id="rId69" Type="http://schemas.openxmlformats.org/officeDocument/2006/relationships/image" Target="../media/image15.emf"/><Relationship Id="rId8" Type="http://schemas.openxmlformats.org/officeDocument/2006/relationships/tags" Target="../tags/tag78.xml"/><Relationship Id="rId51" Type="http://schemas.openxmlformats.org/officeDocument/2006/relationships/tags" Target="../tags/tag121.xml"/><Relationship Id="rId3" Type="http://schemas.openxmlformats.org/officeDocument/2006/relationships/tags" Target="../tags/tag73.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tags" Target="../tags/tag103.xml"/><Relationship Id="rId38" Type="http://schemas.openxmlformats.org/officeDocument/2006/relationships/tags" Target="../tags/tag108.xml"/><Relationship Id="rId46" Type="http://schemas.openxmlformats.org/officeDocument/2006/relationships/tags" Target="../tags/tag116.xml"/><Relationship Id="rId59" Type="http://schemas.openxmlformats.org/officeDocument/2006/relationships/tags" Target="../tags/tag129.xml"/><Relationship Id="rId67" Type="http://schemas.openxmlformats.org/officeDocument/2006/relationships/oleObject" Target="../embeddings/oleObject9.bin"/><Relationship Id="rId20" Type="http://schemas.openxmlformats.org/officeDocument/2006/relationships/tags" Target="../tags/tag90.xml"/><Relationship Id="rId41" Type="http://schemas.openxmlformats.org/officeDocument/2006/relationships/tags" Target="../tags/tag111.xml"/><Relationship Id="rId54" Type="http://schemas.openxmlformats.org/officeDocument/2006/relationships/tags" Target="../tags/tag124.xml"/><Relationship Id="rId62" Type="http://schemas.openxmlformats.org/officeDocument/2006/relationships/tags" Target="../tags/tag132.xml"/><Relationship Id="rId70"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image" Target="../media/image17.emf"/><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image" Target="../media/image6.emf"/><Relationship Id="rId2" Type="http://schemas.openxmlformats.org/officeDocument/2006/relationships/tags" Target="../tags/tag135.xml"/><Relationship Id="rId16" Type="http://schemas.openxmlformats.org/officeDocument/2006/relationships/oleObject" Target="../embeddings/oleObject12.bin"/><Relationship Id="rId1" Type="http://schemas.openxmlformats.org/officeDocument/2006/relationships/vmlDrawing" Target="../drawings/vmlDrawing10.v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notesSlide" Target="../notesSlides/notesSlide2.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 Type="http://schemas.openxmlformats.org/officeDocument/2006/relationships/tags" Target="../tags/tag148.xml"/><Relationship Id="rId21" Type="http://schemas.openxmlformats.org/officeDocument/2006/relationships/tags" Target="../tags/tag166.xml"/><Relationship Id="rId34" Type="http://schemas.openxmlformats.org/officeDocument/2006/relationships/chart" Target="../charts/chart3.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image" Target="../media/image2.png"/><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29" Type="http://schemas.openxmlformats.org/officeDocument/2006/relationships/tags" Target="../tags/tag174.xml"/><Relationship Id="rId1" Type="http://schemas.openxmlformats.org/officeDocument/2006/relationships/vmlDrawing" Target="../drawings/vmlDrawing11.v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image" Target="../media/image7.emf"/><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oleObject" Target="../embeddings/oleObject13.bin"/><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18.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2.png"/><Relationship Id="rId5" Type="http://schemas.openxmlformats.org/officeDocument/2006/relationships/tags" Target="../tags/tag179.xml"/><Relationship Id="rId10" Type="http://schemas.openxmlformats.org/officeDocument/2006/relationships/slideLayout" Target="../slideLayouts/slideLayout2.xml"/><Relationship Id="rId4" Type="http://schemas.openxmlformats.org/officeDocument/2006/relationships/tags" Target="../tags/tag178.xml"/><Relationship Id="rId9" Type="http://schemas.openxmlformats.org/officeDocument/2006/relationships/tags" Target="../tags/tag18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5.xml"/><Relationship Id="rId7" Type="http://schemas.openxmlformats.org/officeDocument/2006/relationships/image" Target="../media/image7.emf"/><Relationship Id="rId2" Type="http://schemas.openxmlformats.org/officeDocument/2006/relationships/tags" Target="../tags/tag184.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slideLayout" Target="../slideLayouts/slideLayout4.xml"/><Relationship Id="rId4" Type="http://schemas.openxmlformats.org/officeDocument/2006/relationships/tags" Target="../tags/tag186.xml"/></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88.xml"/><Relationship Id="rId7" Type="http://schemas.openxmlformats.org/officeDocument/2006/relationships/oleObject" Target="../embeddings/oleObject15.bin"/><Relationship Id="rId2" Type="http://schemas.openxmlformats.org/officeDocument/2006/relationships/tags" Target="../tags/tag187.xml"/><Relationship Id="rId1" Type="http://schemas.openxmlformats.org/officeDocument/2006/relationships/vmlDrawing" Target="../drawings/vmlDrawing13.vml"/><Relationship Id="rId6" Type="http://schemas.openxmlformats.org/officeDocument/2006/relationships/slideLayout" Target="../slideLayouts/slideLayout4.xml"/><Relationship Id="rId5" Type="http://schemas.openxmlformats.org/officeDocument/2006/relationships/tags" Target="../tags/tag190.xml"/><Relationship Id="rId4" Type="http://schemas.openxmlformats.org/officeDocument/2006/relationships/tags" Target="../tags/tag189.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chart" Target="../charts/chart4.xml"/><Relationship Id="rId2" Type="http://schemas.openxmlformats.org/officeDocument/2006/relationships/tags" Target="../tags/tag191.xml"/><Relationship Id="rId1" Type="http://schemas.openxmlformats.org/officeDocument/2006/relationships/vmlDrawing" Target="../drawings/vmlDrawing14.vml"/><Relationship Id="rId6" Type="http://schemas.openxmlformats.org/officeDocument/2006/relationships/tags" Target="../tags/tag195.xml"/><Relationship Id="rId11" Type="http://schemas.openxmlformats.org/officeDocument/2006/relationships/image" Target="../media/image6.emf"/><Relationship Id="rId5" Type="http://schemas.openxmlformats.org/officeDocument/2006/relationships/tags" Target="../tags/tag194.xml"/><Relationship Id="rId10" Type="http://schemas.openxmlformats.org/officeDocument/2006/relationships/oleObject" Target="../embeddings/oleObject16.bin"/><Relationship Id="rId4" Type="http://schemas.openxmlformats.org/officeDocument/2006/relationships/tags" Target="../tags/tag193.xml"/><Relationship Id="rId9"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tags" Target="../tags/tag23.xml"/><Relationship Id="rId11" Type="http://schemas.openxmlformats.org/officeDocument/2006/relationships/image" Target="../media/image2.png"/><Relationship Id="rId5" Type="http://schemas.openxmlformats.org/officeDocument/2006/relationships/tags" Target="../tags/tag22.xml"/><Relationship Id="rId10" Type="http://schemas.openxmlformats.org/officeDocument/2006/relationships/image" Target="../media/image6.emf"/><Relationship Id="rId4" Type="http://schemas.openxmlformats.org/officeDocument/2006/relationships/tags" Target="../tags/tag21.xml"/><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image" Target="../media/image2.png"/><Relationship Id="rId2" Type="http://schemas.openxmlformats.org/officeDocument/2006/relationships/tags" Target="../tags/tag198.xml"/><Relationship Id="rId1" Type="http://schemas.openxmlformats.org/officeDocument/2006/relationships/vmlDrawing" Target="../drawings/vmlDrawing15.vml"/><Relationship Id="rId6" Type="http://schemas.openxmlformats.org/officeDocument/2006/relationships/tags" Target="../tags/tag202.xml"/><Relationship Id="rId11" Type="http://schemas.openxmlformats.org/officeDocument/2006/relationships/image" Target="../media/image7.emf"/><Relationship Id="rId5" Type="http://schemas.openxmlformats.org/officeDocument/2006/relationships/tags" Target="../tags/tag201.xml"/><Relationship Id="rId10" Type="http://schemas.openxmlformats.org/officeDocument/2006/relationships/oleObject" Target="../embeddings/oleObject17.bin"/><Relationship Id="rId4" Type="http://schemas.openxmlformats.org/officeDocument/2006/relationships/tags" Target="../tags/tag200.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06.xml"/><Relationship Id="rId7" Type="http://schemas.openxmlformats.org/officeDocument/2006/relationships/oleObject" Target="../embeddings/oleObject18.bin"/><Relationship Id="rId2" Type="http://schemas.openxmlformats.org/officeDocument/2006/relationships/tags" Target="../tags/tag205.xml"/><Relationship Id="rId1" Type="http://schemas.openxmlformats.org/officeDocument/2006/relationships/vmlDrawing" Target="../drawings/vmlDrawing16.vml"/><Relationship Id="rId6" Type="http://schemas.openxmlformats.org/officeDocument/2006/relationships/slideLayout" Target="../slideLayouts/slideLayout2.xml"/><Relationship Id="rId5" Type="http://schemas.openxmlformats.org/officeDocument/2006/relationships/tags" Target="../tags/tag208.xml"/><Relationship Id="rId4" Type="http://schemas.openxmlformats.org/officeDocument/2006/relationships/tags" Target="../tags/tag207.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2.png"/><Relationship Id="rId2" Type="http://schemas.openxmlformats.org/officeDocument/2006/relationships/tags" Target="../tags/tag209.xml"/><Relationship Id="rId1" Type="http://schemas.openxmlformats.org/officeDocument/2006/relationships/vmlDrawing" Target="../drawings/vmlDrawing17.vml"/><Relationship Id="rId6" Type="http://schemas.openxmlformats.org/officeDocument/2006/relationships/tags" Target="../tags/tag213.xml"/><Relationship Id="rId11" Type="http://schemas.openxmlformats.org/officeDocument/2006/relationships/image" Target="../media/image7.emf"/><Relationship Id="rId5" Type="http://schemas.openxmlformats.org/officeDocument/2006/relationships/tags" Target="../tags/tag212.xml"/><Relationship Id="rId10" Type="http://schemas.openxmlformats.org/officeDocument/2006/relationships/oleObject" Target="../embeddings/oleObject19.bin"/><Relationship Id="rId4" Type="http://schemas.openxmlformats.org/officeDocument/2006/relationships/tags" Target="../tags/tag211.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2.png"/><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6.emf"/><Relationship Id="rId2" Type="http://schemas.openxmlformats.org/officeDocument/2006/relationships/tags" Target="../tags/tag216.xml"/><Relationship Id="rId1" Type="http://schemas.openxmlformats.org/officeDocument/2006/relationships/vmlDrawing" Target="../drawings/vmlDrawing18.vml"/><Relationship Id="rId6" Type="http://schemas.openxmlformats.org/officeDocument/2006/relationships/tags" Target="../tags/tag220.xml"/><Relationship Id="rId11" Type="http://schemas.openxmlformats.org/officeDocument/2006/relationships/oleObject" Target="../embeddings/oleObject20.bin"/><Relationship Id="rId5" Type="http://schemas.openxmlformats.org/officeDocument/2006/relationships/tags" Target="../tags/tag219.xml"/><Relationship Id="rId10" Type="http://schemas.openxmlformats.org/officeDocument/2006/relationships/slideLayout" Target="../slideLayouts/slideLayout2.xml"/><Relationship Id="rId4" Type="http://schemas.openxmlformats.org/officeDocument/2006/relationships/tags" Target="../tags/tag218.xml"/><Relationship Id="rId9" Type="http://schemas.openxmlformats.org/officeDocument/2006/relationships/tags" Target="../tags/tag223.xml"/></Relationships>
</file>

<file path=ppt/slides/_rels/slide2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25.xml"/><Relationship Id="rId7" Type="http://schemas.openxmlformats.org/officeDocument/2006/relationships/oleObject" Target="../embeddings/oleObject21.bin"/><Relationship Id="rId2" Type="http://schemas.openxmlformats.org/officeDocument/2006/relationships/tags" Target="../tags/tag224.xml"/><Relationship Id="rId1" Type="http://schemas.openxmlformats.org/officeDocument/2006/relationships/vmlDrawing" Target="../drawings/vmlDrawing19.vml"/><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tags" Target="../tags/tag226.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9.xml"/><Relationship Id="rId7" Type="http://schemas.openxmlformats.org/officeDocument/2006/relationships/image" Target="../media/image7.emf"/><Relationship Id="rId2" Type="http://schemas.openxmlformats.org/officeDocument/2006/relationships/tags" Target="../tags/tag228.xml"/><Relationship Id="rId1" Type="http://schemas.openxmlformats.org/officeDocument/2006/relationships/vmlDrawing" Target="../drawings/vmlDrawing20.vml"/><Relationship Id="rId6" Type="http://schemas.openxmlformats.org/officeDocument/2006/relationships/oleObject" Target="../embeddings/oleObject22.bin"/><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26.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tags" Target="../tags/tag255.xml"/><Relationship Id="rId39" Type="http://schemas.openxmlformats.org/officeDocument/2006/relationships/image" Target="../media/image2.png"/><Relationship Id="rId3" Type="http://schemas.openxmlformats.org/officeDocument/2006/relationships/tags" Target="../tags/tag232.xml"/><Relationship Id="rId21" Type="http://schemas.openxmlformats.org/officeDocument/2006/relationships/tags" Target="../tags/tag250.xml"/><Relationship Id="rId34" Type="http://schemas.openxmlformats.org/officeDocument/2006/relationships/slideLayout" Target="../slideLayouts/slideLayout2.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tags" Target="../tags/tag254.xml"/><Relationship Id="rId33" Type="http://schemas.openxmlformats.org/officeDocument/2006/relationships/tags" Target="../tags/tag262.xml"/><Relationship Id="rId38" Type="http://schemas.openxmlformats.org/officeDocument/2006/relationships/image" Target="../media/image19.emf"/><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29" Type="http://schemas.openxmlformats.org/officeDocument/2006/relationships/tags" Target="../tags/tag258.xml"/><Relationship Id="rId41" Type="http://schemas.openxmlformats.org/officeDocument/2006/relationships/image" Target="../media/image20.emf"/><Relationship Id="rId1" Type="http://schemas.openxmlformats.org/officeDocument/2006/relationships/vmlDrawing" Target="../drawings/vmlDrawing21.v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tags" Target="../tags/tag253.xml"/><Relationship Id="rId32" Type="http://schemas.openxmlformats.org/officeDocument/2006/relationships/tags" Target="../tags/tag261.xml"/><Relationship Id="rId37" Type="http://schemas.openxmlformats.org/officeDocument/2006/relationships/oleObject" Target="../embeddings/oleObject24.bin"/><Relationship Id="rId40" Type="http://schemas.openxmlformats.org/officeDocument/2006/relationships/oleObject" Target="../embeddings/oleObject25.bin"/><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tags" Target="../tags/tag257.xml"/><Relationship Id="rId36" Type="http://schemas.openxmlformats.org/officeDocument/2006/relationships/image" Target="../media/image7.emf"/><Relationship Id="rId10" Type="http://schemas.openxmlformats.org/officeDocument/2006/relationships/tags" Target="../tags/tag239.xml"/><Relationship Id="rId19" Type="http://schemas.openxmlformats.org/officeDocument/2006/relationships/tags" Target="../tags/tag248.xml"/><Relationship Id="rId31" Type="http://schemas.openxmlformats.org/officeDocument/2006/relationships/tags" Target="../tags/tag260.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tags" Target="../tags/tag256.xml"/><Relationship Id="rId30" Type="http://schemas.openxmlformats.org/officeDocument/2006/relationships/tags" Target="../tags/tag259.xml"/><Relationship Id="rId35"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tags" Target="../tags/tag279.xml"/><Relationship Id="rId3" Type="http://schemas.openxmlformats.org/officeDocument/2006/relationships/tags" Target="../tags/tag264.xml"/><Relationship Id="rId21" Type="http://schemas.openxmlformats.org/officeDocument/2006/relationships/slideLayout" Target="../slideLayouts/slideLayout2.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chart" Target="../charts/chart5.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1" Type="http://schemas.openxmlformats.org/officeDocument/2006/relationships/vmlDrawing" Target="../drawings/vmlDrawing22.v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image" Target="../media/image2.png"/><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image" Target="../media/image7.emf"/><Relationship Id="rId10" Type="http://schemas.openxmlformats.org/officeDocument/2006/relationships/tags" Target="../tags/tag271.xml"/><Relationship Id="rId19" Type="http://schemas.openxmlformats.org/officeDocument/2006/relationships/tags" Target="../tags/tag280.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6.emf"/><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tags" Target="../tags/tag29.xml"/><Relationship Id="rId11" Type="http://schemas.openxmlformats.org/officeDocument/2006/relationships/oleObject" Target="../embeddings/oleObject4.bin"/><Relationship Id="rId5" Type="http://schemas.openxmlformats.org/officeDocument/2006/relationships/tags" Target="../tags/tag28.xml"/><Relationship Id="rId10"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5.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2.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6.emf"/><Relationship Id="rId2" Type="http://schemas.openxmlformats.org/officeDocument/2006/relationships/tags" Target="../tags/tag42.xml"/><Relationship Id="rId1" Type="http://schemas.openxmlformats.org/officeDocument/2006/relationships/vmlDrawing" Target="../drawings/vmlDrawing5.vml"/><Relationship Id="rId6" Type="http://schemas.openxmlformats.org/officeDocument/2006/relationships/tags" Target="../tags/tag46.xml"/><Relationship Id="rId11" Type="http://schemas.openxmlformats.org/officeDocument/2006/relationships/oleObject" Target="../embeddings/oleObject5.bin"/><Relationship Id="rId5" Type="http://schemas.openxmlformats.org/officeDocument/2006/relationships/tags" Target="../tags/tag45.xml"/><Relationship Id="rId10"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tags" Target="../tags/tag49.xml"/></Relationships>
</file>

<file path=ppt/slides/_rels/slide7.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chart" Target="../charts/chart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6.emf"/><Relationship Id="rId2" Type="http://schemas.openxmlformats.org/officeDocument/2006/relationships/tags" Target="../tags/tag50.xml"/><Relationship Id="rId1" Type="http://schemas.openxmlformats.org/officeDocument/2006/relationships/vmlDrawing" Target="../drawings/vmlDrawing6.vml"/><Relationship Id="rId6" Type="http://schemas.openxmlformats.org/officeDocument/2006/relationships/tags" Target="../tags/tag54.xml"/><Relationship Id="rId11" Type="http://schemas.openxmlformats.org/officeDocument/2006/relationships/oleObject" Target="../embeddings/oleObject6.bin"/><Relationship Id="rId5" Type="http://schemas.openxmlformats.org/officeDocument/2006/relationships/tags" Target="../tags/tag53.xml"/><Relationship Id="rId10" Type="http://schemas.openxmlformats.org/officeDocument/2006/relationships/slideLayout" Target="../slideLayouts/slideLayout62.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vmlDrawing" Target="../drawings/vmlDrawing7.vml"/><Relationship Id="rId6" Type="http://schemas.openxmlformats.org/officeDocument/2006/relationships/tags" Target="../tags/tag62.xml"/><Relationship Id="rId11" Type="http://schemas.openxmlformats.org/officeDocument/2006/relationships/image" Target="../media/image6.emf"/><Relationship Id="rId5" Type="http://schemas.openxmlformats.org/officeDocument/2006/relationships/tags" Target="../tags/tag61.xml"/><Relationship Id="rId10" Type="http://schemas.openxmlformats.org/officeDocument/2006/relationships/oleObject" Target="../embeddings/oleObject7.bin"/><Relationship Id="rId4" Type="http://schemas.openxmlformats.org/officeDocument/2006/relationships/tags" Target="../tags/tag60.xml"/><Relationship Id="rId9"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65.xml"/><Relationship Id="rId16" Type="http://schemas.openxmlformats.org/officeDocument/2006/relationships/image" Target="../media/image12.png"/><Relationship Id="rId1" Type="http://schemas.openxmlformats.org/officeDocument/2006/relationships/vmlDrawing" Target="../drawings/vmlDrawing8.vml"/><Relationship Id="rId6" Type="http://schemas.openxmlformats.org/officeDocument/2006/relationships/tags" Target="../tags/tag69.xml"/><Relationship Id="rId11" Type="http://schemas.openxmlformats.org/officeDocument/2006/relationships/image" Target="../media/image7.emf"/><Relationship Id="rId5" Type="http://schemas.openxmlformats.org/officeDocument/2006/relationships/tags" Target="../tags/tag68.xml"/><Relationship Id="rId15" Type="http://schemas.openxmlformats.org/officeDocument/2006/relationships/image" Target="../media/image11.png"/><Relationship Id="rId10" Type="http://schemas.openxmlformats.org/officeDocument/2006/relationships/oleObject" Target="../embeddings/oleObject8.bin"/><Relationship Id="rId4" Type="http://schemas.openxmlformats.org/officeDocument/2006/relationships/tags" Target="../tags/tag67.xml"/><Relationship Id="rId9" Type="http://schemas.openxmlformats.org/officeDocument/2006/relationships/slideLayout" Target="../slideLayouts/slideLayout64.xm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9330" name="Rectangle 2"/>
          <p:cNvSpPr>
            <a:spLocks noChangeArrowheads="1"/>
          </p:cNvSpPr>
          <p:nvPr>
            <p:custDataLst>
              <p:tags r:id="rId1"/>
            </p:custDataLst>
          </p:nvPr>
        </p:nvSpPr>
        <p:spPr bwMode="gray">
          <a:xfrm>
            <a:off x="44450" y="5678391"/>
            <a:ext cx="8872538" cy="369332"/>
          </a:xfrm>
          <a:prstGeom prst="rect">
            <a:avLst/>
          </a:prstGeom>
          <a:noFill/>
          <a:ln>
            <a:noFill/>
          </a:ln>
          <a:effectLst/>
          <a:extLst/>
        </p:spPr>
        <p:txBody>
          <a:bodyPr lIns="0" tIns="0" rIns="0" bIns="0">
            <a:spAutoFit/>
          </a:bodyPr>
          <a:lstStyle/>
          <a:p>
            <a:pPr algn="ctr" defTabSz="894325">
              <a:defRPr/>
            </a:pPr>
            <a:r>
              <a:rPr lang="el-GR" sz="2400" b="0" dirty="0" smtClean="0">
                <a:solidFill>
                  <a:srgbClr val="003882"/>
                </a:solidFill>
                <a:effectLst>
                  <a:outerShdw blurRad="38100" dist="38100" dir="2700000" algn="tl">
                    <a:srgbClr val="C0C0C0"/>
                  </a:outerShdw>
                </a:effectLst>
              </a:rPr>
              <a:t>Γενική </a:t>
            </a:r>
            <a:r>
              <a:rPr lang="el-GR" sz="2400" b="0" dirty="0">
                <a:solidFill>
                  <a:srgbClr val="003882"/>
                </a:solidFill>
                <a:effectLst>
                  <a:outerShdw blurRad="38100" dist="38100" dir="2700000" algn="tl">
                    <a:srgbClr val="C0C0C0"/>
                  </a:outerShdw>
                </a:effectLst>
              </a:rPr>
              <a:t>Συνέλευση Μετόχων</a:t>
            </a:r>
            <a:endParaRPr lang="en-US" sz="2400" b="0" dirty="0">
              <a:solidFill>
                <a:srgbClr val="003882"/>
              </a:solidFill>
              <a:effectLst>
                <a:outerShdw blurRad="38100" dist="38100" dir="2700000" algn="tl">
                  <a:srgbClr val="C0C0C0"/>
                </a:outerShdw>
              </a:effectLst>
            </a:endParaRPr>
          </a:p>
        </p:txBody>
      </p:sp>
      <p:sp>
        <p:nvSpPr>
          <p:cNvPr id="21506" name="McK Document"/>
          <p:cNvSpPr txBox="1">
            <a:spLocks noChangeArrowheads="1"/>
          </p:cNvSpPr>
          <p:nvPr>
            <p:custDataLst>
              <p:tags r:id="rId2"/>
            </p:custDataLst>
          </p:nvPr>
        </p:nvSpPr>
        <p:spPr bwMode="gray">
          <a:xfrm>
            <a:off x="1966913" y="6098506"/>
            <a:ext cx="5027613" cy="286567"/>
          </a:xfrm>
          <a:prstGeom prst="rect">
            <a:avLst/>
          </a:prstGeom>
          <a:noFill/>
          <a:ln w="9525">
            <a:noFill/>
            <a:miter lim="800000"/>
            <a:headEnd/>
            <a:tailEnd/>
          </a:ln>
        </p:spPr>
        <p:txBody>
          <a:bodyPr lIns="0" tIns="0" rIns="0" bIns="0" anchor="b">
            <a:spAutoFit/>
          </a:bodyPr>
          <a:lstStyle/>
          <a:p>
            <a:pPr algn="ctr"/>
            <a:r>
              <a:rPr lang="el-GR" sz="1800" dirty="0" smtClean="0">
                <a:solidFill>
                  <a:srgbClr val="003882"/>
                </a:solidFill>
              </a:rPr>
              <a:t>2 Ιουνίου 201</a:t>
            </a:r>
            <a:r>
              <a:rPr lang="en-US" sz="1800" dirty="0" smtClean="0">
                <a:solidFill>
                  <a:srgbClr val="003882"/>
                </a:solidFill>
              </a:rPr>
              <a:t>6</a:t>
            </a:r>
            <a:endParaRPr lang="en-US" sz="1800" dirty="0">
              <a:solidFill>
                <a:srgbClr val="003882"/>
              </a:solidFill>
            </a:endParaRPr>
          </a:p>
        </p:txBody>
      </p:sp>
      <p:pic>
        <p:nvPicPr>
          <p:cNvPr id="21507" name="Picture 5"/>
          <p:cNvPicPr>
            <a:picLocks noChangeAspect="1" noChangeArrowheads="1"/>
          </p:cNvPicPr>
          <p:nvPr/>
        </p:nvPicPr>
        <p:blipFill>
          <a:blip r:embed="rId4"/>
          <a:srcRect/>
          <a:stretch>
            <a:fillRect/>
          </a:stretch>
        </p:blipFill>
        <p:spPr bwMode="auto">
          <a:xfrm>
            <a:off x="232247" y="264393"/>
            <a:ext cx="1631060" cy="1056799"/>
          </a:xfrm>
          <a:prstGeom prst="rect">
            <a:avLst/>
          </a:prstGeom>
          <a:noFill/>
          <a:ln w="9525">
            <a:noFill/>
            <a:miter lim="800000"/>
            <a:headEnd/>
            <a:tailEnd/>
          </a:ln>
        </p:spPr>
      </p:pic>
      <p:sp>
        <p:nvSpPr>
          <p:cNvPr id="3" name="Rectangle 2"/>
          <p:cNvSpPr/>
          <p:nvPr/>
        </p:nvSpPr>
        <p:spPr>
          <a:xfrm>
            <a:off x="0" y="768449"/>
            <a:ext cx="8961438" cy="1015663"/>
          </a:xfrm>
          <a:prstGeom prst="rect">
            <a:avLst/>
          </a:prstGeom>
        </p:spPr>
        <p:txBody>
          <a:bodyPr wrap="square">
            <a:spAutoFit/>
          </a:bodyPr>
          <a:lstStyle/>
          <a:p>
            <a:pPr algn="ctr" defTabSz="894325">
              <a:defRPr/>
            </a:pPr>
            <a:r>
              <a:rPr lang="el-GR" sz="2400" b="0" dirty="0">
                <a:solidFill>
                  <a:srgbClr val="003882"/>
                </a:solidFill>
                <a:effectLst>
                  <a:outerShdw blurRad="38100" dist="38100" dir="2700000" algn="tl">
                    <a:srgbClr val="C0C0C0"/>
                  </a:outerShdw>
                </a:effectLst>
              </a:rPr>
              <a:t>Απολογισμός 20</a:t>
            </a:r>
            <a:r>
              <a:rPr lang="en-US" sz="2400" b="0" dirty="0" smtClean="0">
                <a:solidFill>
                  <a:srgbClr val="003882"/>
                </a:solidFill>
                <a:effectLst>
                  <a:outerShdw blurRad="38100" dist="38100" dir="2700000" algn="tl">
                    <a:srgbClr val="C0C0C0"/>
                  </a:outerShdw>
                </a:effectLst>
              </a:rPr>
              <a:t>15</a:t>
            </a:r>
            <a:endParaRPr lang="en-US" sz="2400" b="0" dirty="0">
              <a:solidFill>
                <a:srgbClr val="003882"/>
              </a:solidFill>
              <a:effectLst>
                <a:outerShdw blurRad="38100" dist="38100" dir="2700000" algn="tl">
                  <a:srgbClr val="C0C0C0"/>
                </a:outerShdw>
              </a:effectLst>
            </a:endParaRPr>
          </a:p>
          <a:p>
            <a:pPr algn="ctr" defTabSz="894325">
              <a:defRPr/>
            </a:pPr>
            <a:endParaRPr lang="el-GR" sz="1100" b="0" dirty="0" smtClean="0">
              <a:solidFill>
                <a:srgbClr val="003882"/>
              </a:solidFill>
              <a:effectLst>
                <a:outerShdw blurRad="38100" dist="38100" dir="2700000" algn="tl">
                  <a:srgbClr val="C0C0C0"/>
                </a:outerShdw>
              </a:effectLst>
            </a:endParaRPr>
          </a:p>
          <a:p>
            <a:pPr algn="ctr" defTabSz="894325">
              <a:defRPr/>
            </a:pPr>
            <a:r>
              <a:rPr lang="el-GR" sz="2400" b="0" dirty="0" smtClean="0">
                <a:solidFill>
                  <a:srgbClr val="003882"/>
                </a:solidFill>
                <a:effectLst>
                  <a:outerShdw blurRad="38100" dist="38100" dir="2700000" algn="tl">
                    <a:srgbClr val="C0C0C0"/>
                  </a:outerShdw>
                </a:effectLst>
              </a:rPr>
              <a:t>Παρουσίαση </a:t>
            </a:r>
            <a:r>
              <a:rPr lang="el-GR" sz="2400" b="0" dirty="0">
                <a:solidFill>
                  <a:srgbClr val="003882"/>
                </a:solidFill>
                <a:effectLst>
                  <a:outerShdw blurRad="38100" dist="38100" dir="2700000" algn="tl">
                    <a:srgbClr val="C0C0C0"/>
                  </a:outerShdw>
                </a:effectLst>
              </a:rPr>
              <a:t>Διευθύνοντος Συμβούλου Γ. </a:t>
            </a:r>
            <a:r>
              <a:rPr lang="el-GR" sz="2400" b="0" dirty="0" err="1">
                <a:solidFill>
                  <a:srgbClr val="003882"/>
                </a:solidFill>
                <a:effectLst>
                  <a:outerShdw blurRad="38100" dist="38100" dir="2700000" algn="tl">
                    <a:srgbClr val="C0C0C0"/>
                  </a:outerShdw>
                </a:effectLst>
              </a:rPr>
              <a:t>Στεργιούλη</a:t>
            </a:r>
            <a:endParaRPr lang="en-US" sz="2400" b="0" dirty="0">
              <a:solidFill>
                <a:srgbClr val="003882"/>
              </a:solidFill>
              <a:effectLst>
                <a:outerShdw blurRad="38100" dist="38100" dir="2700000" algn="tl">
                  <a:srgbClr val="C0C0C0"/>
                </a:outerShdw>
              </a:effectLst>
            </a:endParaRPr>
          </a:p>
        </p:txBody>
      </p:sp>
      <p:pic>
        <p:nvPicPr>
          <p:cNvPr id="173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1" y="1821862"/>
            <a:ext cx="5484816" cy="366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424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55812603"/>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1163" name="think-cell Slide" r:id="rId67" imgW="270" imgH="270" progId="TCLayout.ActiveDocument.1">
                  <p:embed/>
                </p:oleObj>
              </mc:Choice>
              <mc:Fallback>
                <p:oleObj name="think-cell Slide" r:id="rId67" imgW="270" imgH="270" progId="TCLayout.ActiveDocument.1">
                  <p:embed/>
                  <p:pic>
                    <p:nvPicPr>
                      <p:cNvPr id="0" name=""/>
                      <p:cNvPicPr/>
                      <p:nvPr/>
                    </p:nvPicPr>
                    <p:blipFill>
                      <a:blip/>
                      <a:stretch>
                        <a:fillRect/>
                      </a:stretch>
                    </p:blipFill>
                    <p:spPr>
                      <a:xfrm>
                        <a:off x="1" y="0"/>
                        <a:ext cx="158750" cy="158750"/>
                      </a:xfrm>
                      <a:prstGeom prst="rect">
                        <a:avLst/>
                      </a:prstGeom>
                    </p:spPr>
                  </p:pic>
                </p:oleObj>
              </mc:Fallback>
            </mc:AlternateContent>
          </a:graphicData>
        </a:graphic>
      </p:graphicFrame>
      <p:sp>
        <p:nvSpPr>
          <p:cNvPr id="5" name="Rectangle 4" hidden="1"/>
          <p:cNvSpPr/>
          <p:nvPr>
            <p:custDataLst>
              <p:tags r:id="rId3"/>
            </p:custDataLst>
          </p:nvPr>
        </p:nvSpPr>
        <p:spPr bwMode="auto">
          <a:xfrm>
            <a:off x="0" y="3"/>
            <a:ext cx="231154"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defTabSz="893931">
              <a:buSzPct val="120000"/>
            </a:pPr>
            <a:endParaRPr lang="en-US" sz="900" b="0" dirty="0">
              <a:solidFill>
                <a:srgbClr val="000000"/>
              </a:solidFill>
              <a:latin typeface="Arial" panose="020B0604020202020204" pitchFamily="34" charset="0"/>
              <a:sym typeface="Arial" panose="020B0604020202020204" pitchFamily="34" charset="0"/>
            </a:endParaRPr>
          </a:p>
        </p:txBody>
      </p:sp>
      <p:sp>
        <p:nvSpPr>
          <p:cNvPr id="13337" name="Text Box 41"/>
          <p:cNvSpPr txBox="1">
            <a:spLocks noChangeArrowheads="1"/>
          </p:cNvSpPr>
          <p:nvPr>
            <p:custDataLst>
              <p:tags r:id="rId4"/>
            </p:custDataLst>
          </p:nvPr>
        </p:nvSpPr>
        <p:spPr bwMode="auto">
          <a:xfrm>
            <a:off x="-55775" y="6491818"/>
            <a:ext cx="4392613" cy="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6" tIns="45648" rIns="91296" bIns="45648">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spcBef>
                <a:spcPts val="200"/>
              </a:spcBef>
            </a:pPr>
            <a:r>
              <a:rPr lang="el-GR" sz="900" b="0" i="1" dirty="0">
                <a:solidFill>
                  <a:srgbClr val="000000"/>
                </a:solidFill>
              </a:rPr>
              <a:t>(*) Δεν περιλαμβάνει τη ΔΕΗ και τις ένοπλες δυνάμεις </a:t>
            </a:r>
            <a:endParaRPr lang="en-GB" sz="900" b="0" i="1" dirty="0">
              <a:solidFill>
                <a:srgbClr val="000000"/>
              </a:solidFill>
            </a:endParaRPr>
          </a:p>
        </p:txBody>
      </p:sp>
      <p:sp>
        <p:nvSpPr>
          <p:cNvPr id="13338" name="Rectangle 22"/>
          <p:cNvSpPr>
            <a:spLocks noGrp="1" noChangeArrowheads="1"/>
          </p:cNvSpPr>
          <p:nvPr>
            <p:ph type="title"/>
            <p:custDataLst>
              <p:tags r:id="rId5"/>
            </p:custDataLst>
          </p:nvPr>
        </p:nvSpPr>
        <p:spPr>
          <a:xfrm>
            <a:off x="119063" y="230193"/>
            <a:ext cx="8618537" cy="954107"/>
          </a:xfrm>
          <a:noFill/>
        </p:spPr>
        <p:txBody>
          <a:bodyPr/>
          <a:lstStyle/>
          <a:p>
            <a:pPr eaLnBrk="1" hangingPunct="1"/>
            <a:r>
              <a:rPr lang="el-GR" sz="2200" dirty="0">
                <a:solidFill>
                  <a:srgbClr val="003882"/>
                </a:solidFill>
              </a:rPr>
              <a:t>ΠΕΡΙΒΑΛΛΟΝ: ΕΛΛΗΝΙΚΗ ΑΓΟΡΑ</a:t>
            </a:r>
            <a:r>
              <a:rPr lang="en-US" sz="1600" dirty="0">
                <a:solidFill>
                  <a:schemeClr val="accent1"/>
                </a:solidFill>
              </a:rPr>
              <a:t/>
            </a:r>
            <a:br>
              <a:rPr lang="en-US" sz="1600" dirty="0">
                <a:solidFill>
                  <a:schemeClr val="accent1"/>
                </a:solidFill>
              </a:rPr>
            </a:br>
            <a:r>
              <a:rPr lang="el-GR" sz="2000" dirty="0">
                <a:solidFill>
                  <a:schemeClr val="accent1"/>
                </a:solidFill>
              </a:rPr>
              <a:t>Ανάκαμψη της ζήτησης λόγω πετρελαίου θέρμανσης, ενώ τα καύσιμα κίνησης κυμάνθηκαν στα ίδια επίπεδα με </a:t>
            </a:r>
            <a:r>
              <a:rPr lang="el-GR" sz="2000" dirty="0" smtClean="0">
                <a:solidFill>
                  <a:schemeClr val="accent1"/>
                </a:solidFill>
              </a:rPr>
              <a:t>πέρυσι </a:t>
            </a:r>
            <a:endParaRPr lang="el-GR" sz="1800" dirty="0">
              <a:solidFill>
                <a:schemeClr val="accent1"/>
              </a:solidFill>
            </a:endParaRPr>
          </a:p>
        </p:txBody>
      </p:sp>
      <p:cxnSp>
        <p:nvCxnSpPr>
          <p:cNvPr id="60" name="Straight Connector 59"/>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9</a:t>
            </a:fld>
            <a:endParaRPr lang="en-US" sz="1000" b="0" dirty="0">
              <a:solidFill>
                <a:srgbClr val="000000"/>
              </a:solidFill>
            </a:endParaRPr>
          </a:p>
        </p:txBody>
      </p:sp>
      <p:sp>
        <p:nvSpPr>
          <p:cNvPr id="82" name="Rectangle 39"/>
          <p:cNvSpPr>
            <a:spLocks noChangeArrowheads="1"/>
          </p:cNvSpPr>
          <p:nvPr>
            <p:custDataLst>
              <p:tags r:id="rId8"/>
            </p:custDataLst>
          </p:nvPr>
        </p:nvSpPr>
        <p:spPr bwMode="auto">
          <a:xfrm>
            <a:off x="482604" y="1321430"/>
            <a:ext cx="4852988" cy="3376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80" tIns="45290" rIns="90580" bIns="45290" anchor="ct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buSzPct val="120000"/>
            </a:pPr>
            <a:r>
              <a:rPr lang="el-GR" altLang="el-GR" sz="1600" dirty="0">
                <a:solidFill>
                  <a:srgbClr val="002960"/>
                </a:solidFill>
                <a:latin typeface="Arial" pitchFamily="34" charset="0"/>
                <a:cs typeface="Arial" pitchFamily="34" charset="0"/>
              </a:rPr>
              <a:t>Εσωτερική </a:t>
            </a:r>
            <a:r>
              <a:rPr lang="el-GR" altLang="el-GR" sz="1600" dirty="0" smtClean="0">
                <a:solidFill>
                  <a:srgbClr val="002960"/>
                </a:solidFill>
                <a:latin typeface="Arial" pitchFamily="34" charset="0"/>
                <a:cs typeface="Arial" pitchFamily="34" charset="0"/>
              </a:rPr>
              <a:t>Αγορά</a:t>
            </a:r>
            <a:r>
              <a:rPr lang="en-US" altLang="el-GR" sz="1600" dirty="0" smtClean="0">
                <a:solidFill>
                  <a:srgbClr val="002960"/>
                </a:solidFill>
                <a:latin typeface="Arial" pitchFamily="34" charset="0"/>
                <a:cs typeface="Arial" pitchFamily="34" charset="0"/>
              </a:rPr>
              <a:t>* </a:t>
            </a:r>
            <a:r>
              <a:rPr lang="en-US" altLang="el-GR" sz="1600" dirty="0">
                <a:solidFill>
                  <a:srgbClr val="002960"/>
                </a:solidFill>
                <a:latin typeface="Arial" pitchFamily="34" charset="0"/>
                <a:cs typeface="Arial" pitchFamily="34" charset="0"/>
              </a:rPr>
              <a:t>2009 – 201</a:t>
            </a:r>
            <a:r>
              <a:rPr lang="el-GR" altLang="el-GR" sz="1600" dirty="0">
                <a:solidFill>
                  <a:srgbClr val="002960"/>
                </a:solidFill>
                <a:latin typeface="Arial" pitchFamily="34" charset="0"/>
                <a:cs typeface="Arial" pitchFamily="34" charset="0"/>
              </a:rPr>
              <a:t>5</a:t>
            </a:r>
            <a:r>
              <a:rPr lang="en-US" altLang="el-GR" sz="1600" dirty="0">
                <a:solidFill>
                  <a:srgbClr val="002960"/>
                </a:solidFill>
                <a:latin typeface="Arial" pitchFamily="34" charset="0"/>
                <a:cs typeface="Arial" pitchFamily="34" charset="0"/>
              </a:rPr>
              <a:t> (</a:t>
            </a:r>
            <a:r>
              <a:rPr lang="en-GB" altLang="el-GR" sz="1600" dirty="0">
                <a:solidFill>
                  <a:srgbClr val="002960"/>
                </a:solidFill>
                <a:latin typeface="Arial" pitchFamily="34" charset="0"/>
                <a:cs typeface="Arial" pitchFamily="34" charset="0"/>
              </a:rPr>
              <a:t>MT</a:t>
            </a:r>
            <a:r>
              <a:rPr lang="el-GR" altLang="el-GR" sz="1600" dirty="0">
                <a:solidFill>
                  <a:srgbClr val="002960"/>
                </a:solidFill>
                <a:latin typeface="Arial" pitchFamily="34" charset="0"/>
                <a:cs typeface="Arial" pitchFamily="34" charset="0"/>
              </a:rPr>
              <a:t>’</a:t>
            </a:r>
            <a:r>
              <a:rPr lang="en-GB" altLang="el-GR" sz="1600" dirty="0">
                <a:solidFill>
                  <a:srgbClr val="002960"/>
                </a:solidFill>
                <a:latin typeface="Arial" pitchFamily="34" charset="0"/>
                <a:cs typeface="Arial" pitchFamily="34" charset="0"/>
              </a:rPr>
              <a:t>000)</a:t>
            </a:r>
            <a:endParaRPr lang="en-US" altLang="el-GR" sz="1600" dirty="0">
              <a:solidFill>
                <a:srgbClr val="002960"/>
              </a:solidFill>
              <a:latin typeface="Arial" pitchFamily="34" charset="0"/>
              <a:cs typeface="Arial" pitchFamily="34" charset="0"/>
            </a:endParaRPr>
          </a:p>
        </p:txBody>
      </p:sp>
      <p:graphicFrame>
        <p:nvGraphicFramePr>
          <p:cNvPr id="69" name="Object 149"/>
          <p:cNvGraphicFramePr>
            <a:graphicFrameLocks/>
          </p:cNvGraphicFramePr>
          <p:nvPr>
            <p:custDataLst>
              <p:tags r:id="rId9"/>
            </p:custDataLst>
            <p:extLst>
              <p:ext uri="{D42A27DB-BD31-4B8C-83A1-F6EECF244321}">
                <p14:modId xmlns:p14="http://schemas.microsoft.com/office/powerpoint/2010/main" val="3622191541"/>
              </p:ext>
            </p:extLst>
          </p:nvPr>
        </p:nvGraphicFramePr>
        <p:xfrm>
          <a:off x="1528762" y="2693964"/>
          <a:ext cx="5930805" cy="3060746"/>
        </p:xfrm>
        <a:graphic>
          <a:graphicData uri="http://schemas.openxmlformats.org/presentationml/2006/ole">
            <mc:AlternateContent xmlns:mc="http://schemas.openxmlformats.org/markup-compatibility/2006">
              <mc:Choice xmlns:v="urn:schemas-microsoft-com:vml" Requires="v">
                <p:oleObj spid="_x0000_s171164" name="Chart" r:id="rId68" imgW="5930805" imgH="3060746" progId="MSGraph.Chart.8">
                  <p:embed followColorScheme="full"/>
                </p:oleObj>
              </mc:Choice>
              <mc:Fallback>
                <p:oleObj name="Chart" r:id="rId68" imgW="5930805" imgH="3060746" progId="MSGraph.Chart.8">
                  <p:embed followColorScheme="full"/>
                  <p:pic>
                    <p:nvPicPr>
                      <p:cNvPr id="0" name=""/>
                      <p:cNvPicPr>
                        <a:picLocks noChangeArrowheads="1"/>
                      </p:cNvPicPr>
                      <p:nvPr/>
                    </p:nvPicPr>
                    <p:blipFill>
                      <a:blip r:embed="rId69"/>
                      <a:srcRect/>
                      <a:stretch>
                        <a:fillRect/>
                      </a:stretch>
                    </p:blipFill>
                    <p:spPr bwMode="auto">
                      <a:xfrm>
                        <a:off x="1528762" y="2693964"/>
                        <a:ext cx="5930805" cy="306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Rectangle 69"/>
          <p:cNvSpPr/>
          <p:nvPr>
            <p:custDataLst>
              <p:tags r:id="rId10"/>
            </p:custDataLst>
          </p:nvPr>
        </p:nvSpPr>
        <p:spPr bwMode="auto">
          <a:xfrm>
            <a:off x="708024" y="5076802"/>
            <a:ext cx="928688"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2FBDDFED-66F3-42D4-9D94-A94B0756A321}" type="datetime'''Α''''μ''όλ''υ''βδ''η'''''''' Β''''εν''''ζ''''''''''ίν''η'''">
              <a:rPr lang="en-US" sz="1050" b="0">
                <a:solidFill>
                  <a:srgbClr val="000000"/>
                </a:solidFill>
              </a:rPr>
              <a:pPr algn="r" defTabSz="837380">
                <a:buSzPct val="120000"/>
              </a:pPr>
              <a:t>Αμόλυβδη Βενζίνη</a:t>
            </a:fld>
            <a:endParaRPr lang="en-GB" sz="1050" b="0">
              <a:solidFill>
                <a:srgbClr val="000000"/>
              </a:solidFill>
              <a:latin typeface="Arial"/>
              <a:sym typeface="Arial"/>
            </a:endParaRPr>
          </a:p>
        </p:txBody>
      </p:sp>
      <p:sp>
        <p:nvSpPr>
          <p:cNvPr id="71" name="Rectangle 70"/>
          <p:cNvSpPr/>
          <p:nvPr>
            <p:custDataLst>
              <p:tags r:id="rId11"/>
            </p:custDataLst>
          </p:nvPr>
        </p:nvSpPr>
        <p:spPr bwMode="auto">
          <a:xfrm>
            <a:off x="901699" y="4213202"/>
            <a:ext cx="735013"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EF7DA9B8-E7E6-4314-8A4E-60092183A41A}" type="datetime'''Ν''''τ''''''ί''''ζε''λ ''κ''''''''''ί''ν''''''''ησ''''''ης'">
              <a:rPr lang="en-US" sz="1050" b="0">
                <a:solidFill>
                  <a:srgbClr val="000000"/>
                </a:solidFill>
              </a:rPr>
              <a:pPr algn="r" defTabSz="837380">
                <a:buSzPct val="120000"/>
              </a:pPr>
              <a:t>Ντίζελ κίνησης</a:t>
            </a:fld>
            <a:endParaRPr lang="en-GB" sz="1050" b="0">
              <a:solidFill>
                <a:srgbClr val="000000"/>
              </a:solidFill>
              <a:latin typeface="Arial"/>
              <a:sym typeface="Arial"/>
            </a:endParaRPr>
          </a:p>
        </p:txBody>
      </p:sp>
      <p:sp>
        <p:nvSpPr>
          <p:cNvPr id="72" name="Rectangle 71"/>
          <p:cNvSpPr/>
          <p:nvPr>
            <p:custDataLst>
              <p:tags r:id="rId12"/>
            </p:custDataLst>
          </p:nvPr>
        </p:nvSpPr>
        <p:spPr bwMode="auto">
          <a:xfrm>
            <a:off x="515936" y="3438502"/>
            <a:ext cx="1120775"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38E51A70-6115-469E-8292-309862327B49}" type="datetime'''''''''Πε''''τ''''''''ρέ''''λαιο Θ''έ''ρμα''''''''''νσ''''ης'">
              <a:rPr lang="en-US" sz="1050" b="0">
                <a:solidFill>
                  <a:srgbClr val="000000"/>
                </a:solidFill>
              </a:rPr>
              <a:pPr algn="r" defTabSz="837380">
                <a:buSzPct val="120000"/>
              </a:pPr>
              <a:t>Πετρέλαιο Θέρμανσης</a:t>
            </a:fld>
            <a:endParaRPr lang="en-GB" sz="1050" b="0">
              <a:solidFill>
                <a:srgbClr val="000000"/>
              </a:solidFill>
              <a:latin typeface="Arial"/>
              <a:sym typeface="Arial"/>
            </a:endParaRPr>
          </a:p>
        </p:txBody>
      </p:sp>
      <p:sp>
        <p:nvSpPr>
          <p:cNvPr id="73" name="Rectangle 72"/>
          <p:cNvSpPr/>
          <p:nvPr>
            <p:custDataLst>
              <p:tags r:id="rId13"/>
            </p:custDataLst>
          </p:nvPr>
        </p:nvSpPr>
        <p:spPr bwMode="auto">
          <a:xfrm>
            <a:off x="346074" y="2873352"/>
            <a:ext cx="1290638"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893EA4F6-B21D-40C2-8953-73392754FE89}" type="datetime'Υ''γρ''α''έριο ''''''''κί''''''ν''ησης'''''' &amp; Ά''λ''''λα'''">
              <a:rPr lang="en-US" sz="1050" b="0">
                <a:solidFill>
                  <a:srgbClr val="000000"/>
                </a:solidFill>
              </a:rPr>
              <a:pPr algn="r" defTabSz="837380">
                <a:buSzPct val="120000"/>
              </a:pPr>
              <a:t>Υγραέριο κίνησης &amp; Άλλα</a:t>
            </a:fld>
            <a:endParaRPr lang="en-GB" sz="1050" b="0">
              <a:solidFill>
                <a:srgbClr val="000000"/>
              </a:solidFill>
              <a:latin typeface="Arial"/>
              <a:sym typeface="Arial"/>
            </a:endParaRPr>
          </a:p>
        </p:txBody>
      </p:sp>
      <p:sp>
        <p:nvSpPr>
          <p:cNvPr id="74" name="Rectangle 73"/>
          <p:cNvSpPr/>
          <p:nvPr>
            <p:custDataLst>
              <p:tags r:id="rId14"/>
            </p:custDataLst>
          </p:nvPr>
        </p:nvSpPr>
        <p:spPr bwMode="auto">
          <a:xfrm>
            <a:off x="57959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DFECC9EC-8FDD-4546-AFB2-3B8C8258C322}" type="datetime'''''''''''''''''2''0''''''''''1''''''''''''''''3'">
              <a:rPr lang="en-US" sz="900" b="0">
                <a:solidFill>
                  <a:srgbClr val="000000"/>
                </a:solidFill>
              </a:rPr>
              <a:pPr algn="ctr" defTabSz="837380">
                <a:buSzPct val="120000"/>
              </a:pPr>
              <a:t>2013</a:t>
            </a:fld>
            <a:endParaRPr lang="en-GB" sz="900" b="0">
              <a:solidFill>
                <a:srgbClr val="000000"/>
              </a:solidFill>
              <a:latin typeface="Arial"/>
              <a:sym typeface="Arial"/>
            </a:endParaRPr>
          </a:p>
        </p:txBody>
      </p:sp>
      <p:sp>
        <p:nvSpPr>
          <p:cNvPr id="75" name="Rectangle 74"/>
          <p:cNvSpPr/>
          <p:nvPr>
            <p:custDataLst>
              <p:tags r:id="rId15"/>
            </p:custDataLst>
          </p:nvPr>
        </p:nvSpPr>
        <p:spPr bwMode="gray">
          <a:xfrm>
            <a:off x="5770561" y="3840144"/>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19F6BDC8-4193-42A3-95CC-7149009801A5}" type="datetime'''6,''''''5''''''''''''''''''''''9''9'''''''''''''''''''">
              <a:rPr lang="en-US" sz="900" b="0">
                <a:solidFill>
                  <a:srgbClr val="000000"/>
                </a:solidFill>
              </a:rPr>
              <a:pPr algn="ctr" defTabSz="837380">
                <a:buSzPct val="120000"/>
              </a:pPr>
              <a:t>6,599</a:t>
            </a:fld>
            <a:endParaRPr lang="en-GB" sz="900" b="0">
              <a:solidFill>
                <a:srgbClr val="000000"/>
              </a:solidFill>
              <a:latin typeface="Arial"/>
              <a:sym typeface="Arial"/>
            </a:endParaRPr>
          </a:p>
        </p:txBody>
      </p:sp>
      <p:sp>
        <p:nvSpPr>
          <p:cNvPr id="76" name="Rectangle 75"/>
          <p:cNvSpPr/>
          <p:nvPr>
            <p:custDataLst>
              <p:tags r:id="rId16"/>
            </p:custDataLst>
          </p:nvPr>
        </p:nvSpPr>
        <p:spPr bwMode="gray">
          <a:xfrm>
            <a:off x="5770561" y="525142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9AC2B4E1-05A6-4A12-A807-6E1F347154F7}" type="datetime'''''''''''''''''''''''2'''''''''''''''''''',6''7''''0'''''''''">
              <a:rPr lang="en-US" sz="900" b="0">
                <a:solidFill>
                  <a:srgbClr val="FFFFFF"/>
                </a:solidFill>
              </a:rPr>
              <a:pPr algn="ctr" defTabSz="837380">
                <a:buSzPct val="120000"/>
              </a:pPr>
              <a:t>2,670</a:t>
            </a:fld>
            <a:endParaRPr lang="en-GB" sz="900" b="0">
              <a:solidFill>
                <a:srgbClr val="FFFFFF"/>
              </a:solidFill>
              <a:latin typeface="Arial"/>
              <a:sym typeface="Arial"/>
            </a:endParaRPr>
          </a:p>
        </p:txBody>
      </p:sp>
      <p:sp>
        <p:nvSpPr>
          <p:cNvPr id="77" name="Rectangle 76"/>
          <p:cNvSpPr/>
          <p:nvPr>
            <p:custDataLst>
              <p:tags r:id="rId17"/>
            </p:custDataLst>
          </p:nvPr>
        </p:nvSpPr>
        <p:spPr bwMode="gray">
          <a:xfrm>
            <a:off x="5770561" y="463547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BE5B00F1-3886-4400-A713-F10A918CA4F0}" type="datetime'''''''''2'''''''''''''''',2''4''''8'''''">
              <a:rPr lang="en-US" sz="900" b="0">
                <a:solidFill>
                  <a:srgbClr val="000000"/>
                </a:solidFill>
              </a:rPr>
              <a:pPr algn="ctr" defTabSz="837380">
                <a:buSzPct val="120000"/>
              </a:pPr>
              <a:t>2,248</a:t>
            </a:fld>
            <a:endParaRPr lang="en-GB" sz="900" b="0">
              <a:solidFill>
                <a:srgbClr val="000000"/>
              </a:solidFill>
              <a:latin typeface="Arial"/>
              <a:sym typeface="Arial"/>
            </a:endParaRPr>
          </a:p>
        </p:txBody>
      </p:sp>
      <p:sp>
        <p:nvSpPr>
          <p:cNvPr id="78" name="Rectangle 77"/>
          <p:cNvSpPr/>
          <p:nvPr>
            <p:custDataLst>
              <p:tags r:id="rId18"/>
            </p:custDataLst>
          </p:nvPr>
        </p:nvSpPr>
        <p:spPr bwMode="auto">
          <a:xfrm>
            <a:off x="48434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F686B12F-C6DE-4BA7-812E-CB863A6F66AF}" type="datetime'''''2''''''''''''''''''0''''''''''''''''''1''''''2'''''">
              <a:rPr lang="en-US" sz="900" b="0">
                <a:solidFill>
                  <a:srgbClr val="000000"/>
                </a:solidFill>
              </a:rPr>
              <a:pPr algn="ctr" defTabSz="837380">
                <a:buSzPct val="120000"/>
              </a:pPr>
              <a:t>2012</a:t>
            </a:fld>
            <a:endParaRPr lang="en-GB" sz="900" b="0">
              <a:solidFill>
                <a:srgbClr val="000000"/>
              </a:solidFill>
              <a:latin typeface="Arial"/>
              <a:sym typeface="Arial"/>
            </a:endParaRPr>
          </a:p>
        </p:txBody>
      </p:sp>
      <p:sp>
        <p:nvSpPr>
          <p:cNvPr id="79" name="Rectangle 78"/>
          <p:cNvSpPr/>
          <p:nvPr>
            <p:custDataLst>
              <p:tags r:id="rId19"/>
            </p:custDataLst>
          </p:nvPr>
        </p:nvSpPr>
        <p:spPr bwMode="gray">
          <a:xfrm>
            <a:off x="4818061" y="3554394"/>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BDE4F368-6827-4D98-AFCD-50ED86E035CB}" type="datetime'''''''''''''''''7'',''''''''''''''''''727'''''''''''">
              <a:rPr lang="en-US" sz="900" b="0">
                <a:solidFill>
                  <a:srgbClr val="000000"/>
                </a:solidFill>
              </a:rPr>
              <a:pPr algn="ctr" defTabSz="837380">
                <a:buSzPct val="120000"/>
              </a:pPr>
              <a:t>7,727</a:t>
            </a:fld>
            <a:endParaRPr lang="en-GB" sz="900" b="0">
              <a:solidFill>
                <a:srgbClr val="000000"/>
              </a:solidFill>
              <a:latin typeface="Arial"/>
              <a:sym typeface="Arial"/>
            </a:endParaRPr>
          </a:p>
        </p:txBody>
      </p:sp>
      <p:sp>
        <p:nvSpPr>
          <p:cNvPr id="80" name="Rectangle 79"/>
          <p:cNvSpPr/>
          <p:nvPr>
            <p:custDataLst>
              <p:tags r:id="rId20"/>
            </p:custDataLst>
          </p:nvPr>
        </p:nvSpPr>
        <p:spPr bwMode="gray">
          <a:xfrm>
            <a:off x="4818061" y="5219677"/>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F92E716B-E249-4738-9284-CFA0896E990E}" type="datetime'''''2,''''9''''''''''''''''''''''''''''1''''''''''3'''">
              <a:rPr lang="en-US" sz="900" b="0">
                <a:solidFill>
                  <a:srgbClr val="FFFFFF"/>
                </a:solidFill>
              </a:rPr>
              <a:pPr algn="ctr">
                <a:spcBef>
                  <a:spcPct val="20000"/>
                </a:spcBef>
                <a:spcAft>
                  <a:spcPct val="50000"/>
                </a:spcAft>
                <a:buSzPct val="120000"/>
                <a:defRPr/>
              </a:pPr>
              <a:t>2,913</a:t>
            </a:fld>
            <a:endParaRPr lang="el-GR" sz="900" b="0">
              <a:solidFill>
                <a:srgbClr val="FFFFFF"/>
              </a:solidFill>
              <a:sym typeface="Arial"/>
            </a:endParaRPr>
          </a:p>
        </p:txBody>
      </p:sp>
      <p:sp>
        <p:nvSpPr>
          <p:cNvPr id="81" name="Rectangle 80"/>
          <p:cNvSpPr/>
          <p:nvPr>
            <p:custDataLst>
              <p:tags r:id="rId21"/>
            </p:custDataLst>
          </p:nvPr>
        </p:nvSpPr>
        <p:spPr bwMode="gray">
          <a:xfrm>
            <a:off x="4818061" y="459737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8B11F55-9005-48A4-9109-5236083EA7CF}" type="datetime'''''''''''''2'''''''''',''''''06''''''''''''''6'''''''''">
              <a:rPr lang="en-US" sz="900" b="0">
                <a:solidFill>
                  <a:srgbClr val="000000"/>
                </a:solidFill>
              </a:rPr>
              <a:pPr algn="ctr" defTabSz="837380">
                <a:buSzPct val="120000"/>
              </a:pPr>
              <a:t>2,066</a:t>
            </a:fld>
            <a:endParaRPr lang="en-GB" sz="900" b="0">
              <a:solidFill>
                <a:srgbClr val="000000"/>
              </a:solidFill>
              <a:latin typeface="Arial"/>
              <a:sym typeface="Arial"/>
            </a:endParaRPr>
          </a:p>
        </p:txBody>
      </p:sp>
      <p:sp>
        <p:nvSpPr>
          <p:cNvPr id="83" name="Rectangle 82"/>
          <p:cNvSpPr/>
          <p:nvPr>
            <p:custDataLst>
              <p:tags r:id="rId22"/>
            </p:custDataLst>
          </p:nvPr>
        </p:nvSpPr>
        <p:spPr bwMode="gray">
          <a:xfrm>
            <a:off x="4818061" y="408937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BBA84DB5-1879-46C9-8A4B-7518E100B4AE}" type="datetime'''1'''',''''''''98''3'''''''''''''''''''''''''''">
              <a:rPr lang="en-US" sz="900" b="0">
                <a:solidFill>
                  <a:srgbClr val="000000"/>
                </a:solidFill>
              </a:rPr>
              <a:pPr algn="ctr" defTabSz="837380">
                <a:buSzPct val="120000"/>
              </a:pPr>
              <a:t>1,983</a:t>
            </a:fld>
            <a:endParaRPr lang="en-GB" sz="900" b="0">
              <a:solidFill>
                <a:srgbClr val="000000"/>
              </a:solidFill>
              <a:latin typeface="Arial"/>
              <a:sym typeface="Arial"/>
            </a:endParaRPr>
          </a:p>
        </p:txBody>
      </p:sp>
      <p:sp>
        <p:nvSpPr>
          <p:cNvPr id="84" name="Rectangle 83"/>
          <p:cNvSpPr/>
          <p:nvPr>
            <p:custDataLst>
              <p:tags r:id="rId23"/>
            </p:custDataLst>
          </p:nvPr>
        </p:nvSpPr>
        <p:spPr bwMode="auto">
          <a:xfrm>
            <a:off x="38909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E9C48CC0-2E1E-492A-AF39-5F851F157EF7}" type="datetime'''2''''0''''''''1''''''''1'''''''''''''">
              <a:rPr lang="en-US" sz="900" b="0">
                <a:solidFill>
                  <a:srgbClr val="000000"/>
                </a:solidFill>
              </a:rPr>
              <a:pPr algn="ctr" defTabSz="837380">
                <a:buSzPct val="120000"/>
              </a:pPr>
              <a:t>2011</a:t>
            </a:fld>
            <a:endParaRPr lang="en-GB" sz="900" b="0">
              <a:solidFill>
                <a:srgbClr val="000000"/>
              </a:solidFill>
              <a:latin typeface="Arial"/>
              <a:sym typeface="Arial"/>
            </a:endParaRPr>
          </a:p>
        </p:txBody>
      </p:sp>
      <p:sp>
        <p:nvSpPr>
          <p:cNvPr id="85" name="Rectangle 84"/>
          <p:cNvSpPr/>
          <p:nvPr>
            <p:custDataLst>
              <p:tags r:id="rId24"/>
            </p:custDataLst>
          </p:nvPr>
        </p:nvSpPr>
        <p:spPr bwMode="gray">
          <a:xfrm>
            <a:off x="3865561" y="3173389"/>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46635169-9C8B-4192-9758-72D7D5A596A6}" type="datetime'''9'',''''''''''''''''''''''2''6''''''''''''''''''''''7'''''">
              <a:rPr lang="en-US" sz="900" b="0">
                <a:solidFill>
                  <a:srgbClr val="000000"/>
                </a:solidFill>
              </a:rPr>
              <a:pPr algn="ctr" defTabSz="837380">
                <a:buSzPct val="120000"/>
              </a:pPr>
              <a:t>9,267</a:t>
            </a:fld>
            <a:endParaRPr lang="en-GB" sz="900" b="0">
              <a:solidFill>
                <a:srgbClr val="000000"/>
              </a:solidFill>
              <a:latin typeface="Arial"/>
              <a:sym typeface="Arial"/>
            </a:endParaRPr>
          </a:p>
        </p:txBody>
      </p:sp>
      <p:sp>
        <p:nvSpPr>
          <p:cNvPr id="86" name="Rectangle 85"/>
          <p:cNvSpPr/>
          <p:nvPr>
            <p:custDataLst>
              <p:tags r:id="rId25"/>
            </p:custDataLst>
          </p:nvPr>
        </p:nvSpPr>
        <p:spPr bwMode="gray">
          <a:xfrm>
            <a:off x="3865561" y="5165702"/>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13D3D338-9786-4700-B4E6-E6167005DE3E}" type="datetime'''''3'',35''''''''''''''''''''''''5'">
              <a:rPr lang="en-US" sz="900" b="0">
                <a:solidFill>
                  <a:srgbClr val="FFFFFF"/>
                </a:solidFill>
              </a:rPr>
              <a:pPr algn="ctr">
                <a:spcBef>
                  <a:spcPct val="20000"/>
                </a:spcBef>
                <a:spcAft>
                  <a:spcPct val="50000"/>
                </a:spcAft>
                <a:buSzPct val="120000"/>
                <a:defRPr/>
              </a:pPr>
              <a:t>3,355</a:t>
            </a:fld>
            <a:endParaRPr lang="el-GR" sz="900" b="0">
              <a:solidFill>
                <a:srgbClr val="FFFFFF"/>
              </a:solidFill>
              <a:sym typeface="Arial"/>
            </a:endParaRPr>
          </a:p>
        </p:txBody>
      </p:sp>
      <p:sp>
        <p:nvSpPr>
          <p:cNvPr id="87" name="Rectangle 86"/>
          <p:cNvSpPr/>
          <p:nvPr>
            <p:custDataLst>
              <p:tags r:id="rId26"/>
            </p:custDataLst>
          </p:nvPr>
        </p:nvSpPr>
        <p:spPr bwMode="gray">
          <a:xfrm>
            <a:off x="3865561" y="44672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A1557D8-0014-4FBF-9C5B-76CCA036C959}" type="datetime'''''2'''''',''''''''''''''''''''2''''''''''''2''''''''''''4'">
              <a:rPr lang="en-US" sz="900" b="0">
                <a:solidFill>
                  <a:srgbClr val="000000"/>
                </a:solidFill>
              </a:rPr>
              <a:pPr algn="ctr" defTabSz="837380">
                <a:buSzPct val="120000"/>
              </a:pPr>
              <a:t>2,224</a:t>
            </a:fld>
            <a:endParaRPr lang="en-GB" sz="900" b="0">
              <a:solidFill>
                <a:srgbClr val="000000"/>
              </a:solidFill>
              <a:latin typeface="Arial"/>
              <a:sym typeface="Arial"/>
            </a:endParaRPr>
          </a:p>
        </p:txBody>
      </p:sp>
      <p:sp>
        <p:nvSpPr>
          <p:cNvPr id="88" name="Rectangle 87"/>
          <p:cNvSpPr/>
          <p:nvPr>
            <p:custDataLst>
              <p:tags r:id="rId27"/>
            </p:custDataLst>
          </p:nvPr>
        </p:nvSpPr>
        <p:spPr bwMode="gray">
          <a:xfrm>
            <a:off x="3865561" y="382585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CA2A8E89-68C5-4941-A1DB-038D54DEEAB4}" type="datetime'''''2'''''''''''''''',''''''8''''8''''3'''''''">
              <a:rPr lang="en-US" sz="900" b="0">
                <a:solidFill>
                  <a:srgbClr val="000000"/>
                </a:solidFill>
              </a:rPr>
              <a:pPr algn="ctr" defTabSz="837380">
                <a:buSzPct val="120000"/>
              </a:pPr>
              <a:t>2,883</a:t>
            </a:fld>
            <a:endParaRPr lang="en-GB" sz="900" b="0">
              <a:solidFill>
                <a:srgbClr val="000000"/>
              </a:solidFill>
              <a:latin typeface="Arial"/>
              <a:sym typeface="Arial"/>
            </a:endParaRPr>
          </a:p>
        </p:txBody>
      </p:sp>
      <p:sp>
        <p:nvSpPr>
          <p:cNvPr id="89" name="Rectangle 88"/>
          <p:cNvSpPr/>
          <p:nvPr>
            <p:custDataLst>
              <p:tags r:id="rId28"/>
            </p:custDataLst>
          </p:nvPr>
        </p:nvSpPr>
        <p:spPr bwMode="auto">
          <a:xfrm>
            <a:off x="29384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695A8B9D-A83F-4C05-BC9E-532CD877D41F}" type="datetime'''''''''2''''''''''''01''''''''''''''0'''''''''''''''">
              <a:rPr lang="en-US" sz="900" b="0">
                <a:solidFill>
                  <a:srgbClr val="000000"/>
                </a:solidFill>
              </a:rPr>
              <a:pPr algn="ctr" defTabSz="837380">
                <a:buSzPct val="120000"/>
              </a:pPr>
              <a:t>2010</a:t>
            </a:fld>
            <a:endParaRPr lang="en-GB" sz="900" b="0">
              <a:solidFill>
                <a:srgbClr val="000000"/>
              </a:solidFill>
              <a:latin typeface="Arial"/>
              <a:sym typeface="Arial"/>
            </a:endParaRPr>
          </a:p>
        </p:txBody>
      </p:sp>
      <p:sp>
        <p:nvSpPr>
          <p:cNvPr id="90" name="Rectangle 89"/>
          <p:cNvSpPr/>
          <p:nvPr>
            <p:custDataLst>
              <p:tags r:id="rId29"/>
            </p:custDataLst>
          </p:nvPr>
        </p:nvSpPr>
        <p:spPr bwMode="gray">
          <a:xfrm>
            <a:off x="2881311" y="2957489"/>
            <a:ext cx="3810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63D15022-FA39-4E6E-A1FD-019F57D0AFBE}" type="datetime'''''''''1''''''''0'''''',''''''''''''''1''''''''''2''5'''''''">
              <a:rPr lang="en-US" sz="900" b="0">
                <a:solidFill>
                  <a:srgbClr val="000000"/>
                </a:solidFill>
              </a:rPr>
              <a:pPr algn="ctr" defTabSz="837380">
                <a:buSzPct val="120000"/>
              </a:pPr>
              <a:t>10,125</a:t>
            </a:fld>
            <a:endParaRPr lang="en-GB" sz="900" b="0">
              <a:solidFill>
                <a:srgbClr val="000000"/>
              </a:solidFill>
              <a:latin typeface="Arial"/>
              <a:sym typeface="Arial"/>
            </a:endParaRPr>
          </a:p>
        </p:txBody>
      </p:sp>
      <p:sp>
        <p:nvSpPr>
          <p:cNvPr id="91" name="Rectangle 90"/>
          <p:cNvSpPr/>
          <p:nvPr>
            <p:custDataLst>
              <p:tags r:id="rId30"/>
            </p:custDataLst>
          </p:nvPr>
        </p:nvSpPr>
        <p:spPr bwMode="gray">
          <a:xfrm>
            <a:off x="2913061" y="5118077"/>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6DD4432F-C157-4DAD-997D-FF82C695D7AC}" type="datetime'''''''''''''''3'',''''''7''''''2''''''''''''''''''''''''2'">
              <a:rPr lang="en-US" sz="900" b="0">
                <a:solidFill>
                  <a:srgbClr val="FFFFFF"/>
                </a:solidFill>
              </a:rPr>
              <a:pPr algn="ctr">
                <a:spcBef>
                  <a:spcPct val="20000"/>
                </a:spcBef>
                <a:spcAft>
                  <a:spcPct val="50000"/>
                </a:spcAft>
                <a:buSzPct val="120000"/>
                <a:defRPr/>
              </a:pPr>
              <a:t>3,722</a:t>
            </a:fld>
            <a:endParaRPr lang="el-GR" sz="900" b="0">
              <a:solidFill>
                <a:srgbClr val="FFFFFF"/>
              </a:solidFill>
              <a:sym typeface="Arial"/>
            </a:endParaRPr>
          </a:p>
        </p:txBody>
      </p:sp>
      <p:sp>
        <p:nvSpPr>
          <p:cNvPr id="92" name="Rectangle 91"/>
          <p:cNvSpPr/>
          <p:nvPr>
            <p:custDataLst>
              <p:tags r:id="rId31"/>
            </p:custDataLst>
          </p:nvPr>
        </p:nvSpPr>
        <p:spPr bwMode="gray">
          <a:xfrm>
            <a:off x="2913061" y="433702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87823103-E433-404C-8271-06A4819BA1EF}" type="datetime'''''''''''''''''''''''2'''''''''''''',5''18'''''''''''''''">
              <a:rPr lang="en-US" sz="900" b="0">
                <a:solidFill>
                  <a:srgbClr val="000000"/>
                </a:solidFill>
              </a:rPr>
              <a:pPr algn="ctr" defTabSz="837380">
                <a:buSzPct val="120000"/>
              </a:pPr>
              <a:t>2,518</a:t>
            </a:fld>
            <a:endParaRPr lang="en-GB" sz="900" b="0">
              <a:solidFill>
                <a:srgbClr val="000000"/>
              </a:solidFill>
              <a:latin typeface="Arial"/>
              <a:sym typeface="Arial"/>
            </a:endParaRPr>
          </a:p>
        </p:txBody>
      </p:sp>
      <p:sp>
        <p:nvSpPr>
          <p:cNvPr id="93" name="Rectangle 92"/>
          <p:cNvSpPr/>
          <p:nvPr>
            <p:custDataLst>
              <p:tags r:id="rId32"/>
            </p:custDataLst>
          </p:nvPr>
        </p:nvSpPr>
        <p:spPr bwMode="gray">
          <a:xfrm>
            <a:off x="2913061" y="36544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4FDF3E24-0A3F-4284-B941-AC41A958861A}" type="datetime'''''''''2'',''''93''2'''''''''''''''''''''''''''''''''''''''">
              <a:rPr lang="en-US" sz="900" b="0">
                <a:solidFill>
                  <a:srgbClr val="000000"/>
                </a:solidFill>
              </a:rPr>
              <a:pPr algn="ctr" defTabSz="837380">
                <a:buSzPct val="120000"/>
              </a:pPr>
              <a:t>2,932</a:t>
            </a:fld>
            <a:endParaRPr lang="en-GB" sz="900" b="0">
              <a:solidFill>
                <a:srgbClr val="000000"/>
              </a:solidFill>
              <a:latin typeface="Arial"/>
              <a:sym typeface="Arial"/>
            </a:endParaRPr>
          </a:p>
        </p:txBody>
      </p:sp>
      <p:sp>
        <p:nvSpPr>
          <p:cNvPr id="94" name="Rectangle 93"/>
          <p:cNvSpPr/>
          <p:nvPr>
            <p:custDataLst>
              <p:tags r:id="rId33"/>
            </p:custDataLst>
          </p:nvPr>
        </p:nvSpPr>
        <p:spPr bwMode="auto">
          <a:xfrm>
            <a:off x="19859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D040598E-EE0D-49FC-9C61-9B835E0306DB}" type="datetime'''''''''''''''''''''''2''''''00''9'''">
              <a:rPr lang="en-US" sz="900" b="0">
                <a:solidFill>
                  <a:srgbClr val="000000"/>
                </a:solidFill>
              </a:rPr>
              <a:pPr algn="ctr" defTabSz="837380">
                <a:buSzPct val="120000"/>
              </a:pPr>
              <a:t>2009</a:t>
            </a:fld>
            <a:endParaRPr lang="en-GB" sz="900" b="0">
              <a:solidFill>
                <a:srgbClr val="000000"/>
              </a:solidFill>
              <a:latin typeface="Arial"/>
              <a:sym typeface="Arial"/>
            </a:endParaRPr>
          </a:p>
        </p:txBody>
      </p:sp>
      <p:sp>
        <p:nvSpPr>
          <p:cNvPr id="95" name="Rectangle 94"/>
          <p:cNvSpPr/>
          <p:nvPr>
            <p:custDataLst>
              <p:tags r:id="rId34"/>
            </p:custDataLst>
          </p:nvPr>
        </p:nvSpPr>
        <p:spPr bwMode="gray">
          <a:xfrm>
            <a:off x="1928811" y="2633639"/>
            <a:ext cx="3810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087DEF12-4CCB-49E3-93B2-6F93F64D5CC5}" type="datetime'''''1''''1'''''''''',''''4''''''''''''''''''''''''''1''3'''">
              <a:rPr lang="en-US" sz="900" b="0">
                <a:solidFill>
                  <a:srgbClr val="000000"/>
                </a:solidFill>
              </a:rPr>
              <a:pPr algn="ctr" defTabSz="837380">
                <a:buSzPct val="120000"/>
              </a:pPr>
              <a:t>11,413</a:t>
            </a:fld>
            <a:endParaRPr lang="en-GB" sz="900" b="0" dirty="0">
              <a:solidFill>
                <a:srgbClr val="000000"/>
              </a:solidFill>
              <a:latin typeface="Arial"/>
              <a:sym typeface="Arial"/>
            </a:endParaRPr>
          </a:p>
        </p:txBody>
      </p:sp>
      <p:sp>
        <p:nvSpPr>
          <p:cNvPr id="96" name="Rectangle 95"/>
          <p:cNvSpPr/>
          <p:nvPr>
            <p:custDataLst>
              <p:tags r:id="rId35"/>
            </p:custDataLst>
          </p:nvPr>
        </p:nvSpPr>
        <p:spPr bwMode="gray">
          <a:xfrm>
            <a:off x="1960561" y="5076802"/>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8C9B8D94-685C-496D-943C-82DE855F9856}" type="datetime'''''''''''''''4'',''''''''''''064'''''''''''''''''''''">
              <a:rPr lang="en-US" sz="900" b="0">
                <a:solidFill>
                  <a:srgbClr val="FFFFFF"/>
                </a:solidFill>
              </a:rPr>
              <a:pPr algn="ctr">
                <a:spcBef>
                  <a:spcPct val="20000"/>
                </a:spcBef>
                <a:spcAft>
                  <a:spcPct val="50000"/>
                </a:spcAft>
                <a:buSzPct val="120000"/>
                <a:defRPr/>
              </a:pPr>
              <a:t>4,064</a:t>
            </a:fld>
            <a:endParaRPr lang="el-GR" sz="900" b="0">
              <a:solidFill>
                <a:srgbClr val="FFFFFF"/>
              </a:solidFill>
              <a:sym typeface="Arial"/>
            </a:endParaRPr>
          </a:p>
        </p:txBody>
      </p:sp>
      <p:sp>
        <p:nvSpPr>
          <p:cNvPr id="97" name="Rectangle 96"/>
          <p:cNvSpPr/>
          <p:nvPr>
            <p:custDataLst>
              <p:tags r:id="rId36"/>
            </p:custDataLst>
          </p:nvPr>
        </p:nvSpPr>
        <p:spPr bwMode="gray">
          <a:xfrm>
            <a:off x="1960561" y="42132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A2F277C7-3A9C-4948-A34A-870204D0C202}" type="datetime'2'''''''''''''',''''''''''''''8''''''''''''''''''37'''''''''''">
              <a:rPr lang="en-US" sz="900" b="0">
                <a:solidFill>
                  <a:srgbClr val="000000"/>
                </a:solidFill>
              </a:rPr>
              <a:pPr algn="ctr" defTabSz="837380">
                <a:buSzPct val="120000"/>
              </a:pPr>
              <a:t>2,837</a:t>
            </a:fld>
            <a:endParaRPr lang="en-GB" sz="900" b="0">
              <a:solidFill>
                <a:srgbClr val="000000"/>
              </a:solidFill>
              <a:latin typeface="Arial"/>
              <a:sym typeface="Arial"/>
            </a:endParaRPr>
          </a:p>
        </p:txBody>
      </p:sp>
      <p:sp>
        <p:nvSpPr>
          <p:cNvPr id="98" name="Rectangle 97"/>
          <p:cNvSpPr/>
          <p:nvPr>
            <p:custDataLst>
              <p:tags r:id="rId37"/>
            </p:custDataLst>
          </p:nvPr>
        </p:nvSpPr>
        <p:spPr bwMode="gray">
          <a:xfrm>
            <a:off x="1960561" y="34385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C1E1283-94D2-44C3-8B54-E468182422A5}" type="datetime'''''''''''''''''''3'''''''''''',''''''3''''''''5''''''3'''''''">
              <a:rPr lang="en-US" sz="900" b="0">
                <a:solidFill>
                  <a:srgbClr val="000000"/>
                </a:solidFill>
              </a:rPr>
              <a:pPr algn="ctr" defTabSz="837380">
                <a:buSzPct val="120000"/>
              </a:pPr>
              <a:t>3,353</a:t>
            </a:fld>
            <a:endParaRPr lang="en-GB" sz="900" b="0">
              <a:solidFill>
                <a:srgbClr val="000000"/>
              </a:solidFill>
              <a:latin typeface="Arial"/>
              <a:sym typeface="Arial"/>
            </a:endParaRPr>
          </a:p>
        </p:txBody>
      </p:sp>
      <p:sp>
        <p:nvSpPr>
          <p:cNvPr id="99" name="Rectangle 98"/>
          <p:cNvSpPr/>
          <p:nvPr>
            <p:custDataLst>
              <p:tags r:id="rId38"/>
            </p:custDataLst>
          </p:nvPr>
        </p:nvSpPr>
        <p:spPr bwMode="gray">
          <a:xfrm>
            <a:off x="1960561" y="287335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9992DD02-1FAC-4637-8C0C-24C7EE51F29D}" type="datetime'''''''''1'''''''''''',''''''''''''1''5''''''''''9'">
              <a:rPr lang="en-US" sz="900" b="0">
                <a:solidFill>
                  <a:srgbClr val="000000"/>
                </a:solidFill>
              </a:rPr>
              <a:pPr algn="ctr" defTabSz="837380">
                <a:buSzPct val="120000"/>
              </a:pPr>
              <a:t>1,159</a:t>
            </a:fld>
            <a:endParaRPr lang="en-GB" sz="900" b="0">
              <a:solidFill>
                <a:srgbClr val="000000"/>
              </a:solidFill>
              <a:latin typeface="Arial"/>
              <a:sym typeface="Arial"/>
            </a:endParaRPr>
          </a:p>
        </p:txBody>
      </p:sp>
      <p:graphicFrame>
        <p:nvGraphicFramePr>
          <p:cNvPr id="142" name="Object 134"/>
          <p:cNvGraphicFramePr>
            <a:graphicFrameLocks/>
          </p:cNvGraphicFramePr>
          <p:nvPr>
            <p:custDataLst>
              <p:tags r:id="rId39"/>
            </p:custDataLst>
            <p:extLst>
              <p:ext uri="{D42A27DB-BD31-4B8C-83A1-F6EECF244321}">
                <p14:modId xmlns:p14="http://schemas.microsoft.com/office/powerpoint/2010/main" val="3326112288"/>
              </p:ext>
            </p:extLst>
          </p:nvPr>
        </p:nvGraphicFramePr>
        <p:xfrm>
          <a:off x="6351586" y="3719489"/>
          <a:ext cx="2152710" cy="2076540"/>
        </p:xfrm>
        <a:graphic>
          <a:graphicData uri="http://schemas.openxmlformats.org/presentationml/2006/ole">
            <mc:AlternateContent xmlns:mc="http://schemas.openxmlformats.org/markup-compatibility/2006">
              <mc:Choice xmlns:v="urn:schemas-microsoft-com:vml" Requires="v">
                <p:oleObj spid="_x0000_s171165" name="Chart" r:id="rId70" imgW="2152533" imgH="2076519" progId="MSGraph.Chart.8">
                  <p:embed followColorScheme="full"/>
                </p:oleObj>
              </mc:Choice>
              <mc:Fallback>
                <p:oleObj name="Chart" r:id="rId70" imgW="2152533" imgH="2076519" progId="MSGraph.Chart.8">
                  <p:embed followColorScheme="full"/>
                  <p:pic>
                    <p:nvPicPr>
                      <p:cNvPr id="0" name=""/>
                      <p:cNvPicPr>
                        <a:picLocks noChangeArrowheads="1"/>
                      </p:cNvPicPr>
                      <p:nvPr/>
                    </p:nvPicPr>
                    <p:blipFill>
                      <a:blip r:embed="rId71"/>
                      <a:srcRect/>
                      <a:stretch>
                        <a:fillRect/>
                      </a:stretch>
                    </p:blipFill>
                    <p:spPr bwMode="auto">
                      <a:xfrm>
                        <a:off x="6351586" y="3719489"/>
                        <a:ext cx="2152710" cy="20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 name="Rectangle 142"/>
          <p:cNvSpPr/>
          <p:nvPr>
            <p:custDataLst>
              <p:tags r:id="rId40"/>
            </p:custDataLst>
          </p:nvPr>
        </p:nvSpPr>
        <p:spPr bwMode="auto">
          <a:xfrm>
            <a:off x="7770813" y="5745144"/>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022AD99C-8A07-46D6-BBDB-F957AA0D0045}" type="datetime'''''2''''''''0''''''''1''''''''''''5'''''''''''''''''''''''''">
              <a:rPr lang="en-US" sz="900" b="0">
                <a:solidFill>
                  <a:srgbClr val="000000"/>
                </a:solidFill>
              </a:rPr>
              <a:pPr algn="ctr" defTabSz="837380">
                <a:buSzPct val="120000"/>
              </a:pPr>
              <a:t>2015</a:t>
            </a:fld>
            <a:endParaRPr lang="en-GB" sz="900" b="0">
              <a:solidFill>
                <a:srgbClr val="000000"/>
              </a:solidFill>
              <a:latin typeface="Arial"/>
              <a:sym typeface="Arial"/>
            </a:endParaRPr>
          </a:p>
        </p:txBody>
      </p:sp>
      <p:sp>
        <p:nvSpPr>
          <p:cNvPr id="144" name="Rectangle 143"/>
          <p:cNvSpPr/>
          <p:nvPr>
            <p:custDataLst>
              <p:tags r:id="rId41"/>
            </p:custDataLst>
          </p:nvPr>
        </p:nvSpPr>
        <p:spPr bwMode="auto">
          <a:xfrm>
            <a:off x="7745413" y="3652819"/>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F26EB688-3EF5-4776-A9BC-2BC06C505428}" type="datetime'''''''''''''''''''7'''''''''''''''''''',''1''''''''03'''''">
              <a:rPr lang="en-US" sz="900">
                <a:solidFill>
                  <a:srgbClr val="000000"/>
                </a:solidFill>
                <a:cs typeface="Arial"/>
              </a:rPr>
              <a:pPr algn="ctr" defTabSz="837380">
                <a:buSzPct val="120000"/>
              </a:pPr>
              <a:t>7,103</a:t>
            </a:fld>
            <a:endParaRPr lang="en-GB" sz="900" dirty="0">
              <a:solidFill>
                <a:srgbClr val="000000"/>
              </a:solidFill>
              <a:latin typeface="Arial"/>
              <a:cs typeface="Arial"/>
              <a:sym typeface="Arial"/>
            </a:endParaRPr>
          </a:p>
        </p:txBody>
      </p:sp>
      <p:sp>
        <p:nvSpPr>
          <p:cNvPr id="145" name="Rectangle 144"/>
          <p:cNvSpPr/>
          <p:nvPr>
            <p:custDataLst>
              <p:tags r:id="rId42"/>
            </p:custDataLst>
          </p:nvPr>
        </p:nvSpPr>
        <p:spPr bwMode="gray">
          <a:xfrm>
            <a:off x="7745413" y="526095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BC2D2D3-E6EB-4E29-AECE-626E2B43CE93}" type="datetime'''2,''''''4''''''''5''''''''''''8'''''">
              <a:rPr lang="en-US" sz="900" b="0">
                <a:solidFill>
                  <a:srgbClr val="FFFFFF"/>
                </a:solidFill>
                <a:cs typeface="Arial"/>
              </a:rPr>
              <a:pPr algn="ctr" defTabSz="837380">
                <a:buSzPct val="120000"/>
              </a:pPr>
              <a:t>2,458</a:t>
            </a:fld>
            <a:endParaRPr lang="en-GB" sz="900" b="0">
              <a:solidFill>
                <a:srgbClr val="FFFFFF"/>
              </a:solidFill>
              <a:latin typeface="Arial"/>
              <a:cs typeface="Arial"/>
              <a:sym typeface="Arial"/>
            </a:endParaRPr>
          </a:p>
        </p:txBody>
      </p:sp>
      <p:sp>
        <p:nvSpPr>
          <p:cNvPr id="146" name="Rectangle 145"/>
          <p:cNvSpPr/>
          <p:nvPr>
            <p:custDataLst>
              <p:tags r:id="rId43"/>
            </p:custDataLst>
          </p:nvPr>
        </p:nvSpPr>
        <p:spPr bwMode="auto">
          <a:xfrm>
            <a:off x="7745413" y="46323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2FF97C97-37EA-4FE4-B987-62179DB69222}" type="datetime'''2'''''',''''''''''''4''''''''''''''''''''''''2''''''7'''''''">
              <a:rPr lang="en-US" sz="900" b="0">
                <a:solidFill>
                  <a:srgbClr val="000000"/>
                </a:solidFill>
              </a:rPr>
              <a:pPr algn="ctr" defTabSz="837380">
                <a:buSzPct val="120000"/>
              </a:pPr>
              <a:t>2,427</a:t>
            </a:fld>
            <a:endParaRPr lang="en-GB" sz="900" b="0">
              <a:solidFill>
                <a:srgbClr val="000000"/>
              </a:solidFill>
              <a:latin typeface="Arial"/>
              <a:sym typeface="Arial"/>
            </a:endParaRPr>
          </a:p>
        </p:txBody>
      </p:sp>
      <p:sp>
        <p:nvSpPr>
          <p:cNvPr id="147" name="Rectangle 146"/>
          <p:cNvSpPr/>
          <p:nvPr>
            <p:custDataLst>
              <p:tags r:id="rId44"/>
            </p:custDataLst>
          </p:nvPr>
        </p:nvSpPr>
        <p:spPr bwMode="auto">
          <a:xfrm>
            <a:off x="7745413" y="413700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BF316200-8017-4253-A02D-58A216313E0A}" type="datetime'1'''''''''''''''',3''''''''''''''''89'">
              <a:rPr lang="en-US" sz="900" b="0">
                <a:solidFill>
                  <a:srgbClr val="000000"/>
                </a:solidFill>
              </a:rPr>
              <a:pPr algn="ctr" defTabSz="837380">
                <a:buSzPct val="120000"/>
              </a:pPr>
              <a:t>1,389</a:t>
            </a:fld>
            <a:endParaRPr lang="en-GB" sz="900" b="0">
              <a:solidFill>
                <a:srgbClr val="000000"/>
              </a:solidFill>
              <a:latin typeface="Arial"/>
              <a:sym typeface="Arial"/>
            </a:endParaRPr>
          </a:p>
        </p:txBody>
      </p:sp>
      <p:sp>
        <p:nvSpPr>
          <p:cNvPr id="148" name="Rectangle 147"/>
          <p:cNvSpPr/>
          <p:nvPr>
            <p:custDataLst>
              <p:tags r:id="rId45"/>
            </p:custDataLst>
          </p:nvPr>
        </p:nvSpPr>
        <p:spPr bwMode="auto">
          <a:xfrm>
            <a:off x="6799265" y="5745144"/>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oAutofit/>
          </a:bodyPr>
          <a:lstStyle/>
          <a:p>
            <a:pPr algn="ctr">
              <a:spcBef>
                <a:spcPct val="20000"/>
              </a:spcBef>
              <a:spcAft>
                <a:spcPct val="50000"/>
              </a:spcAft>
              <a:buSzPct val="120000"/>
              <a:defRPr/>
            </a:pPr>
            <a:fld id="{FAC7EF40-9C62-4E75-A9C5-0411F2D843E8}" type="datetime'''''''''''''''''''2''''0''''1''''''''''''''4'''''''''''">
              <a:rPr lang="en-US" sz="900" b="0">
                <a:solidFill>
                  <a:srgbClr val="000000"/>
                </a:solidFill>
              </a:rPr>
              <a:pPr algn="ctr">
                <a:spcBef>
                  <a:spcPct val="20000"/>
                </a:spcBef>
                <a:spcAft>
                  <a:spcPct val="50000"/>
                </a:spcAft>
                <a:buSzPct val="120000"/>
                <a:defRPr/>
              </a:pPr>
              <a:t>2014</a:t>
            </a:fld>
            <a:endParaRPr lang="el-GR" sz="900" b="0">
              <a:solidFill>
                <a:srgbClr val="000000"/>
              </a:solidFill>
              <a:sym typeface="Arial"/>
            </a:endParaRPr>
          </a:p>
        </p:txBody>
      </p:sp>
      <p:sp>
        <p:nvSpPr>
          <p:cNvPr id="149" name="Rectangle 136"/>
          <p:cNvSpPr>
            <a:spLocks noChangeArrowheads="1"/>
          </p:cNvSpPr>
          <p:nvPr>
            <p:custDataLst>
              <p:tags r:id="rId46"/>
            </p:custDataLst>
          </p:nvPr>
        </p:nvSpPr>
        <p:spPr bwMode="auto">
          <a:xfrm>
            <a:off x="6773865" y="3767119"/>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874" tIns="0" rIns="15874" bIns="0" anchor="b">
            <a:noAutofit/>
          </a:bodyPr>
          <a:lstStyle>
            <a:lvl1pPr defTabSz="835025" eaLnBrk="0" hangingPunct="0">
              <a:defRPr sz="2000">
                <a:solidFill>
                  <a:schemeClr val="tx1"/>
                </a:solidFill>
                <a:latin typeface="Arial Narrow" pitchFamily="34" charset="0"/>
              </a:defRPr>
            </a:lvl1pPr>
            <a:lvl2pPr marL="742950" indent="-285750" defTabSz="835025" eaLnBrk="0" hangingPunct="0">
              <a:defRPr sz="2000">
                <a:solidFill>
                  <a:schemeClr val="tx1"/>
                </a:solidFill>
                <a:latin typeface="Arial Narrow" pitchFamily="34" charset="0"/>
              </a:defRPr>
            </a:lvl2pPr>
            <a:lvl3pPr marL="1143000" indent="-228600" defTabSz="835025" eaLnBrk="0" hangingPunct="0">
              <a:defRPr sz="2000">
                <a:solidFill>
                  <a:schemeClr val="tx1"/>
                </a:solidFill>
                <a:latin typeface="Arial Narrow" pitchFamily="34" charset="0"/>
              </a:defRPr>
            </a:lvl3pPr>
            <a:lvl4pPr marL="1600200" indent="-228600" defTabSz="835025" eaLnBrk="0" hangingPunct="0">
              <a:defRPr sz="2000">
                <a:solidFill>
                  <a:schemeClr val="tx1"/>
                </a:solidFill>
                <a:latin typeface="Arial Narrow" pitchFamily="34" charset="0"/>
              </a:defRPr>
            </a:lvl4pPr>
            <a:lvl5pPr marL="2057400" indent="-228600" defTabSz="835025" eaLnBrk="0" hangingPunct="0">
              <a:defRPr sz="2000">
                <a:solidFill>
                  <a:schemeClr val="tx1"/>
                </a:solidFill>
                <a:latin typeface="Arial Narrow" pitchFamily="34" charset="0"/>
              </a:defRPr>
            </a:lvl5pPr>
            <a:lvl6pPr marL="2514600" indent="-228600" defTabSz="835025" eaLnBrk="0" fontAlgn="base" hangingPunct="0">
              <a:spcBef>
                <a:spcPct val="0"/>
              </a:spcBef>
              <a:spcAft>
                <a:spcPct val="0"/>
              </a:spcAft>
              <a:defRPr sz="2000">
                <a:solidFill>
                  <a:schemeClr val="tx1"/>
                </a:solidFill>
                <a:latin typeface="Arial Narrow" pitchFamily="34" charset="0"/>
              </a:defRPr>
            </a:lvl6pPr>
            <a:lvl7pPr marL="2971800" indent="-228600" defTabSz="835025" eaLnBrk="0" fontAlgn="base" hangingPunct="0">
              <a:spcBef>
                <a:spcPct val="0"/>
              </a:spcBef>
              <a:spcAft>
                <a:spcPct val="0"/>
              </a:spcAft>
              <a:defRPr sz="2000">
                <a:solidFill>
                  <a:schemeClr val="tx1"/>
                </a:solidFill>
                <a:latin typeface="Arial Narrow" pitchFamily="34" charset="0"/>
              </a:defRPr>
            </a:lvl7pPr>
            <a:lvl8pPr marL="3429000" indent="-228600" defTabSz="835025" eaLnBrk="0" fontAlgn="base" hangingPunct="0">
              <a:spcBef>
                <a:spcPct val="0"/>
              </a:spcBef>
              <a:spcAft>
                <a:spcPct val="0"/>
              </a:spcAft>
              <a:defRPr sz="2000">
                <a:solidFill>
                  <a:schemeClr val="tx1"/>
                </a:solidFill>
                <a:latin typeface="Arial Narrow" pitchFamily="34" charset="0"/>
              </a:defRPr>
            </a:lvl8pPr>
            <a:lvl9pPr marL="3886200" indent="-228600" defTabSz="835025" eaLnBrk="0" fontAlgn="base" hangingPunct="0">
              <a:spcBef>
                <a:spcPct val="0"/>
              </a:spcBef>
              <a:spcAft>
                <a:spcPct val="0"/>
              </a:spcAft>
              <a:defRPr sz="2000">
                <a:solidFill>
                  <a:schemeClr val="tx1"/>
                </a:solidFill>
                <a:latin typeface="Arial Narrow" pitchFamily="34" charset="0"/>
              </a:defRPr>
            </a:lvl9pPr>
          </a:lstStyle>
          <a:p>
            <a:pPr algn="ctr" eaLnBrk="1" hangingPunct="1">
              <a:spcBef>
                <a:spcPct val="20000"/>
              </a:spcBef>
              <a:spcAft>
                <a:spcPct val="50000"/>
              </a:spcAft>
              <a:buSzPct val="120000"/>
            </a:pPr>
            <a:fld id="{12D254E5-AE84-460D-9A49-729A357FAF20}" type="datetime'''6'',''''''6''''''''''''''''6''''9'''''''''''''''">
              <a:rPr lang="en-US" sz="900">
                <a:solidFill>
                  <a:srgbClr val="000000"/>
                </a:solidFill>
                <a:latin typeface="Arial"/>
                <a:cs typeface="Arial"/>
                <a:sym typeface="Arial"/>
              </a:rPr>
              <a:pPr algn="ctr" eaLnBrk="1" hangingPunct="1">
                <a:spcBef>
                  <a:spcPct val="20000"/>
                </a:spcBef>
                <a:spcAft>
                  <a:spcPct val="50000"/>
                </a:spcAft>
                <a:buSzPct val="120000"/>
              </a:pPr>
              <a:t>6,669</a:t>
            </a:fld>
            <a:endParaRPr lang="el-GR" altLang="el-GR" sz="900">
              <a:solidFill>
                <a:srgbClr val="000000"/>
              </a:solidFill>
              <a:latin typeface="Arial"/>
              <a:cs typeface="Arial"/>
              <a:sym typeface="Arial"/>
            </a:endParaRPr>
          </a:p>
        </p:txBody>
      </p:sp>
      <p:sp>
        <p:nvSpPr>
          <p:cNvPr id="150" name="Rectangle 137"/>
          <p:cNvSpPr>
            <a:spLocks noChangeArrowheads="1"/>
          </p:cNvSpPr>
          <p:nvPr>
            <p:custDataLst>
              <p:tags r:id="rId47"/>
            </p:custDataLst>
          </p:nvPr>
        </p:nvSpPr>
        <p:spPr bwMode="gray">
          <a:xfrm>
            <a:off x="6773865" y="525143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874" tIns="0" rIns="15874" bIns="0" anchor="ctr">
            <a:noAutofit/>
          </a:bodyPr>
          <a:lstStyle>
            <a:lvl1pPr defTabSz="835025" eaLnBrk="0" hangingPunct="0">
              <a:defRPr sz="2000">
                <a:solidFill>
                  <a:schemeClr val="tx1"/>
                </a:solidFill>
                <a:latin typeface="Arial Narrow" pitchFamily="34" charset="0"/>
              </a:defRPr>
            </a:lvl1pPr>
            <a:lvl2pPr marL="742950" indent="-285750" defTabSz="835025" eaLnBrk="0" hangingPunct="0">
              <a:defRPr sz="2000">
                <a:solidFill>
                  <a:schemeClr val="tx1"/>
                </a:solidFill>
                <a:latin typeface="Arial Narrow" pitchFamily="34" charset="0"/>
              </a:defRPr>
            </a:lvl2pPr>
            <a:lvl3pPr marL="1143000" indent="-228600" defTabSz="835025" eaLnBrk="0" hangingPunct="0">
              <a:defRPr sz="2000">
                <a:solidFill>
                  <a:schemeClr val="tx1"/>
                </a:solidFill>
                <a:latin typeface="Arial Narrow" pitchFamily="34" charset="0"/>
              </a:defRPr>
            </a:lvl3pPr>
            <a:lvl4pPr marL="1600200" indent="-228600" defTabSz="835025" eaLnBrk="0" hangingPunct="0">
              <a:defRPr sz="2000">
                <a:solidFill>
                  <a:schemeClr val="tx1"/>
                </a:solidFill>
                <a:latin typeface="Arial Narrow" pitchFamily="34" charset="0"/>
              </a:defRPr>
            </a:lvl4pPr>
            <a:lvl5pPr marL="2057400" indent="-228600" defTabSz="835025" eaLnBrk="0" hangingPunct="0">
              <a:defRPr sz="2000">
                <a:solidFill>
                  <a:schemeClr val="tx1"/>
                </a:solidFill>
                <a:latin typeface="Arial Narrow" pitchFamily="34" charset="0"/>
              </a:defRPr>
            </a:lvl5pPr>
            <a:lvl6pPr marL="2514600" indent="-228600" defTabSz="835025" eaLnBrk="0" fontAlgn="base" hangingPunct="0">
              <a:spcBef>
                <a:spcPct val="0"/>
              </a:spcBef>
              <a:spcAft>
                <a:spcPct val="0"/>
              </a:spcAft>
              <a:defRPr sz="2000">
                <a:solidFill>
                  <a:schemeClr val="tx1"/>
                </a:solidFill>
                <a:latin typeface="Arial Narrow" pitchFamily="34" charset="0"/>
              </a:defRPr>
            </a:lvl6pPr>
            <a:lvl7pPr marL="2971800" indent="-228600" defTabSz="835025" eaLnBrk="0" fontAlgn="base" hangingPunct="0">
              <a:spcBef>
                <a:spcPct val="0"/>
              </a:spcBef>
              <a:spcAft>
                <a:spcPct val="0"/>
              </a:spcAft>
              <a:defRPr sz="2000">
                <a:solidFill>
                  <a:schemeClr val="tx1"/>
                </a:solidFill>
                <a:latin typeface="Arial Narrow" pitchFamily="34" charset="0"/>
              </a:defRPr>
            </a:lvl7pPr>
            <a:lvl8pPr marL="3429000" indent="-228600" defTabSz="835025" eaLnBrk="0" fontAlgn="base" hangingPunct="0">
              <a:spcBef>
                <a:spcPct val="0"/>
              </a:spcBef>
              <a:spcAft>
                <a:spcPct val="0"/>
              </a:spcAft>
              <a:defRPr sz="2000">
                <a:solidFill>
                  <a:schemeClr val="tx1"/>
                </a:solidFill>
                <a:latin typeface="Arial Narrow" pitchFamily="34" charset="0"/>
              </a:defRPr>
            </a:lvl8pPr>
            <a:lvl9pPr marL="3886200" indent="-228600" defTabSz="835025" eaLnBrk="0" fontAlgn="base" hangingPunct="0">
              <a:spcBef>
                <a:spcPct val="0"/>
              </a:spcBef>
              <a:spcAft>
                <a:spcPct val="0"/>
              </a:spcAft>
              <a:defRPr sz="2000">
                <a:solidFill>
                  <a:schemeClr val="tx1"/>
                </a:solidFill>
                <a:latin typeface="Arial Narrow" pitchFamily="34" charset="0"/>
              </a:defRPr>
            </a:lvl9pPr>
          </a:lstStyle>
          <a:p>
            <a:pPr algn="ctr" eaLnBrk="1" hangingPunct="1">
              <a:spcBef>
                <a:spcPct val="20000"/>
              </a:spcBef>
              <a:spcAft>
                <a:spcPct val="50000"/>
              </a:spcAft>
              <a:buSzPct val="120000"/>
            </a:pPr>
            <a:fld id="{9E11ADB8-D0B2-466E-9AB8-801DFE1FE472}" type="datetime'''''''''''''2'''',''''''''''''5''''''''''''''''''''''2''7'">
              <a:rPr lang="en-US" sz="900" b="0">
                <a:solidFill>
                  <a:srgbClr val="FFFFFF"/>
                </a:solidFill>
                <a:latin typeface="Arial"/>
                <a:cs typeface="Arial"/>
                <a:sym typeface="Arial"/>
              </a:rPr>
              <a:pPr algn="ctr" eaLnBrk="1" hangingPunct="1">
                <a:spcBef>
                  <a:spcPct val="20000"/>
                </a:spcBef>
                <a:spcAft>
                  <a:spcPct val="50000"/>
                </a:spcAft>
                <a:buSzPct val="120000"/>
              </a:pPr>
              <a:t>2,527</a:t>
            </a:fld>
            <a:endParaRPr lang="el-GR" altLang="el-GR" sz="900" b="0">
              <a:solidFill>
                <a:srgbClr val="FFFFFF"/>
              </a:solidFill>
              <a:latin typeface="Arial"/>
              <a:cs typeface="Arial"/>
              <a:sym typeface="Arial"/>
            </a:endParaRPr>
          </a:p>
        </p:txBody>
      </p:sp>
      <p:sp>
        <p:nvSpPr>
          <p:cNvPr id="151" name="Rectangle 150"/>
          <p:cNvSpPr/>
          <p:nvPr>
            <p:custDataLst>
              <p:tags r:id="rId48"/>
            </p:custDataLst>
          </p:nvPr>
        </p:nvSpPr>
        <p:spPr bwMode="auto">
          <a:xfrm>
            <a:off x="6773865" y="462278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3CE0C2EF-007A-4432-9512-99240C4FC83E}" type="datetime'''''''''''''''''''''''2'''''''''',35''''''''''''''8'''">
              <a:rPr lang="en-US" sz="900" b="0">
                <a:solidFill>
                  <a:srgbClr val="000000"/>
                </a:solidFill>
              </a:rPr>
              <a:pPr algn="ctr" defTabSz="837380">
                <a:buSzPct val="120000"/>
              </a:pPr>
              <a:t>2,358</a:t>
            </a:fld>
            <a:endParaRPr lang="en-GB" sz="900" b="0">
              <a:solidFill>
                <a:srgbClr val="000000"/>
              </a:solidFill>
              <a:latin typeface="Arial"/>
              <a:sym typeface="Arial"/>
            </a:endParaRPr>
          </a:p>
        </p:txBody>
      </p:sp>
      <p:sp>
        <p:nvSpPr>
          <p:cNvPr id="152" name="Oval 210"/>
          <p:cNvSpPr>
            <a:spLocks noChangeArrowheads="1"/>
          </p:cNvSpPr>
          <p:nvPr>
            <p:custDataLst>
              <p:tags r:id="rId49"/>
            </p:custDataLst>
          </p:nvPr>
        </p:nvSpPr>
        <p:spPr bwMode="auto">
          <a:xfrm>
            <a:off x="8431216" y="5174328"/>
            <a:ext cx="424311" cy="173117"/>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spcBef>
                <a:spcPct val="20000"/>
              </a:spcBef>
              <a:spcAft>
                <a:spcPct val="50000"/>
              </a:spcAft>
              <a:buSzPct val="120000"/>
            </a:pPr>
            <a:r>
              <a:rPr lang="en-US" sz="800" dirty="0">
                <a:solidFill>
                  <a:srgbClr val="000000"/>
                </a:solidFill>
              </a:rPr>
              <a:t>-3</a:t>
            </a:r>
            <a:r>
              <a:rPr lang="el-GR" sz="800" dirty="0">
                <a:solidFill>
                  <a:srgbClr val="000000"/>
                </a:solidFill>
              </a:rPr>
              <a:t>%</a:t>
            </a:r>
          </a:p>
        </p:txBody>
      </p:sp>
      <p:sp>
        <p:nvSpPr>
          <p:cNvPr id="153" name="Oval 210"/>
          <p:cNvSpPr>
            <a:spLocks noChangeArrowheads="1"/>
          </p:cNvSpPr>
          <p:nvPr>
            <p:custDataLst>
              <p:tags r:id="rId50"/>
            </p:custDataLst>
          </p:nvPr>
        </p:nvSpPr>
        <p:spPr bwMode="auto">
          <a:xfrm>
            <a:off x="8431216" y="4093373"/>
            <a:ext cx="44199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a:solidFill>
                  <a:srgbClr val="000000"/>
                </a:solidFill>
              </a:rPr>
              <a:t>+43</a:t>
            </a:r>
            <a:r>
              <a:rPr lang="el-GR" sz="800" dirty="0">
                <a:solidFill>
                  <a:srgbClr val="000000"/>
                </a:solidFill>
              </a:rPr>
              <a:t>%</a:t>
            </a:r>
          </a:p>
        </p:txBody>
      </p:sp>
      <p:sp>
        <p:nvSpPr>
          <p:cNvPr id="154" name="Oval 210"/>
          <p:cNvSpPr>
            <a:spLocks noChangeArrowheads="1"/>
          </p:cNvSpPr>
          <p:nvPr>
            <p:custDataLst>
              <p:tags r:id="rId51"/>
            </p:custDataLst>
          </p:nvPr>
        </p:nvSpPr>
        <p:spPr bwMode="auto">
          <a:xfrm>
            <a:off x="8431216" y="4499517"/>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a:solidFill>
                  <a:srgbClr val="000000"/>
                </a:solidFill>
              </a:rPr>
              <a:t>+3</a:t>
            </a:r>
            <a:r>
              <a:rPr lang="el-GR" sz="800" dirty="0">
                <a:solidFill>
                  <a:srgbClr val="000000"/>
                </a:solidFill>
              </a:rPr>
              <a:t>%</a:t>
            </a:r>
          </a:p>
        </p:txBody>
      </p:sp>
      <p:sp>
        <p:nvSpPr>
          <p:cNvPr id="155" name="Oval 210"/>
          <p:cNvSpPr>
            <a:spLocks noChangeArrowheads="1"/>
          </p:cNvSpPr>
          <p:nvPr>
            <p:custDataLst>
              <p:tags r:id="rId52"/>
            </p:custDataLst>
          </p:nvPr>
        </p:nvSpPr>
        <p:spPr bwMode="auto">
          <a:xfrm>
            <a:off x="8431216" y="3819535"/>
            <a:ext cx="44199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a:solidFill>
                  <a:srgbClr val="000000"/>
                </a:solidFill>
              </a:rPr>
              <a:t>+3</a:t>
            </a:r>
            <a:r>
              <a:rPr lang="el-GR" sz="800" dirty="0">
                <a:solidFill>
                  <a:srgbClr val="000000"/>
                </a:solidFill>
              </a:rPr>
              <a:t>%</a:t>
            </a:r>
          </a:p>
        </p:txBody>
      </p:sp>
      <p:cxnSp>
        <p:nvCxnSpPr>
          <p:cNvPr id="156" name="Straight Arrow Connector 155"/>
          <p:cNvCxnSpPr/>
          <p:nvPr>
            <p:custDataLst>
              <p:tags r:id="rId53"/>
            </p:custDataLst>
          </p:nvPr>
        </p:nvCxnSpPr>
        <p:spPr bwMode="auto">
          <a:xfrm>
            <a:off x="1806574" y="1992590"/>
            <a:ext cx="690317" cy="20120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156"/>
          <p:cNvCxnSpPr/>
          <p:nvPr>
            <p:custDataLst>
              <p:tags r:id="rId54"/>
            </p:custDataLst>
          </p:nvPr>
        </p:nvCxnSpPr>
        <p:spPr bwMode="auto">
          <a:xfrm>
            <a:off x="2932111" y="2339242"/>
            <a:ext cx="690317" cy="10891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57"/>
          <p:cNvCxnSpPr/>
          <p:nvPr>
            <p:custDataLst>
              <p:tags r:id="rId55"/>
            </p:custDataLst>
          </p:nvPr>
        </p:nvCxnSpPr>
        <p:spPr bwMode="auto">
          <a:xfrm>
            <a:off x="4035429" y="2514256"/>
            <a:ext cx="678065" cy="37452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Arrow Connector 158"/>
          <p:cNvCxnSpPr/>
          <p:nvPr>
            <p:custDataLst>
              <p:tags r:id="rId56"/>
            </p:custDataLst>
          </p:nvPr>
        </p:nvCxnSpPr>
        <p:spPr bwMode="auto">
          <a:xfrm>
            <a:off x="5043491" y="2963471"/>
            <a:ext cx="715805" cy="24783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Straight Arrow Connector 159"/>
          <p:cNvCxnSpPr/>
          <p:nvPr>
            <p:custDataLst>
              <p:tags r:id="rId57"/>
            </p:custDataLst>
          </p:nvPr>
        </p:nvCxnSpPr>
        <p:spPr bwMode="auto">
          <a:xfrm flipV="1">
            <a:off x="5995991" y="3255709"/>
            <a:ext cx="708371"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p:nvPr>
            <p:custDataLst>
              <p:tags r:id="rId58"/>
            </p:custDataLst>
          </p:nvPr>
        </p:nvCxnSpPr>
        <p:spPr bwMode="auto">
          <a:xfrm flipV="1">
            <a:off x="6953249" y="3058765"/>
            <a:ext cx="828518" cy="14936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Oval 210"/>
          <p:cNvSpPr>
            <a:spLocks noChangeArrowheads="1"/>
          </p:cNvSpPr>
          <p:nvPr>
            <p:custDataLst>
              <p:tags r:id="rId59"/>
            </p:custDataLst>
          </p:nvPr>
        </p:nvSpPr>
        <p:spPr bwMode="auto">
          <a:xfrm>
            <a:off x="1938341" y="1992585"/>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-11%</a:t>
            </a:r>
          </a:p>
        </p:txBody>
      </p:sp>
      <p:sp>
        <p:nvSpPr>
          <p:cNvPr id="163" name="Oval 210"/>
          <p:cNvSpPr>
            <a:spLocks noChangeArrowheads="1"/>
          </p:cNvSpPr>
          <p:nvPr>
            <p:custDataLst>
              <p:tags r:id="rId60"/>
            </p:custDataLst>
          </p:nvPr>
        </p:nvSpPr>
        <p:spPr bwMode="auto">
          <a:xfrm>
            <a:off x="3067054" y="2291317"/>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-8%</a:t>
            </a:r>
          </a:p>
        </p:txBody>
      </p:sp>
      <p:sp>
        <p:nvSpPr>
          <p:cNvPr id="164" name="Oval 210"/>
          <p:cNvSpPr>
            <a:spLocks noChangeArrowheads="1"/>
          </p:cNvSpPr>
          <p:nvPr>
            <p:custDataLst>
              <p:tags r:id="rId61"/>
            </p:custDataLst>
          </p:nvPr>
        </p:nvSpPr>
        <p:spPr bwMode="auto">
          <a:xfrm>
            <a:off x="4162429" y="2610539"/>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-17%</a:t>
            </a:r>
          </a:p>
        </p:txBody>
      </p:sp>
      <p:sp>
        <p:nvSpPr>
          <p:cNvPr id="165" name="Oval 210"/>
          <p:cNvSpPr>
            <a:spLocks noChangeArrowheads="1"/>
          </p:cNvSpPr>
          <p:nvPr>
            <p:custDataLst>
              <p:tags r:id="rId62"/>
            </p:custDataLst>
          </p:nvPr>
        </p:nvSpPr>
        <p:spPr bwMode="auto">
          <a:xfrm>
            <a:off x="5187954" y="2974509"/>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-15%</a:t>
            </a:r>
          </a:p>
        </p:txBody>
      </p:sp>
      <p:sp>
        <p:nvSpPr>
          <p:cNvPr id="166" name="Oval 210"/>
          <p:cNvSpPr>
            <a:spLocks noChangeArrowheads="1"/>
          </p:cNvSpPr>
          <p:nvPr>
            <p:custDataLst>
              <p:tags r:id="rId63"/>
            </p:custDataLst>
          </p:nvPr>
        </p:nvSpPr>
        <p:spPr bwMode="auto">
          <a:xfrm>
            <a:off x="6138866" y="3146009"/>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a:t>
            </a:r>
          </a:p>
        </p:txBody>
      </p:sp>
      <p:sp>
        <p:nvSpPr>
          <p:cNvPr id="167" name="Oval 210"/>
          <p:cNvSpPr>
            <a:spLocks noChangeArrowheads="1"/>
          </p:cNvSpPr>
          <p:nvPr>
            <p:custDataLst>
              <p:tags r:id="rId64"/>
            </p:custDataLst>
          </p:nvPr>
        </p:nvSpPr>
        <p:spPr bwMode="auto">
          <a:xfrm>
            <a:off x="7156454" y="3051877"/>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+7%</a:t>
            </a:r>
          </a:p>
        </p:txBody>
      </p:sp>
    </p:spTree>
    <p:extLst>
      <p:ext uri="{BB962C8B-B14F-4D97-AF65-F5344CB8AC3E}">
        <p14:creationId xmlns:p14="http://schemas.microsoft.com/office/powerpoint/2010/main" val="345449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08406216"/>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6986"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 y="0"/>
                        <a:ext cx="158750" cy="158750"/>
                      </a:xfrm>
                      <a:prstGeom prst="rect">
                        <a:avLst/>
                      </a:prstGeom>
                    </p:spPr>
                  </p:pic>
                </p:oleObj>
              </mc:Fallback>
            </mc:AlternateContent>
          </a:graphicData>
        </a:graphic>
      </p:graphicFrame>
      <p:pic>
        <p:nvPicPr>
          <p:cNvPr id="166941" name="Picture 29"/>
          <p:cNvPicPr>
            <a:picLocks noChangeAspect="1" noChangeArrowheads="1"/>
          </p:cNvPicPr>
          <p:nvPr>
            <p:custDataLst>
              <p:tags r:id="rId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95373" y="1488101"/>
            <a:ext cx="7717793" cy="475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FUNCTIONCACHE" descr="&lt;functionCache&gt;&lt;/functionCache&gt;" hidden="1"/>
          <p:cNvSpPr txBox="1">
            <a:spLocks noChangeArrowheads="1"/>
          </p:cNvSpPr>
          <p:nvPr>
            <p:custDataLst>
              <p:tags r:id="rId4"/>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4" name="FUNCTIONCACHE" descr="&lt;functionCache&gt;&lt;/functionCache&gt;" hidden="1"/>
          <p:cNvSpPr txBox="1">
            <a:spLocks noChangeArrowheads="1"/>
          </p:cNvSpPr>
          <p:nvPr>
            <p:custDataLst>
              <p:tags r:id="rId5"/>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5" name="Rectangle 2"/>
          <p:cNvSpPr>
            <a:spLocks noGrp="1" noChangeArrowheads="1"/>
          </p:cNvSpPr>
          <p:nvPr>
            <p:ph type="title"/>
            <p:custDataLst>
              <p:tags r:id="rId6"/>
            </p:custDataLst>
          </p:nvPr>
        </p:nvSpPr>
        <p:spPr>
          <a:xfrm>
            <a:off x="119063" y="230202"/>
            <a:ext cx="8842375" cy="1261884"/>
          </a:xfrm>
          <a:noFill/>
        </p:spPr>
        <p:txBody>
          <a:bodyPr/>
          <a:lstStyle/>
          <a:p>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a:t>
            </a:r>
            <a:r>
              <a:rPr lang="el-GR" sz="2200" dirty="0" smtClean="0">
                <a:solidFill>
                  <a:srgbClr val="003882"/>
                </a:solidFill>
              </a:rPr>
              <a:t> </a:t>
            </a:r>
            <a:r>
              <a:rPr lang="el-GR" sz="2200" dirty="0">
                <a:solidFill>
                  <a:srgbClr val="003882"/>
                </a:solidFill>
              </a:rPr>
              <a:t>ΒΑΣΙΚΑ </a:t>
            </a:r>
            <a:r>
              <a:rPr lang="el-GR" sz="2200" dirty="0" smtClean="0">
                <a:solidFill>
                  <a:srgbClr val="003882"/>
                </a:solidFill>
              </a:rPr>
              <a:t>ΜΕΓΕΘΗ</a:t>
            </a:r>
            <a:r>
              <a:rPr lang="el-GR" sz="2000" dirty="0" smtClean="0">
                <a:solidFill>
                  <a:srgbClr val="003882"/>
                </a:solidFill>
              </a:rPr>
              <a:t/>
            </a:r>
            <a:br>
              <a:rPr lang="el-GR" sz="2000" dirty="0" smtClean="0">
                <a:solidFill>
                  <a:srgbClr val="003882"/>
                </a:solidFill>
              </a:rPr>
            </a:br>
            <a:r>
              <a:rPr lang="el-GR" sz="2000" dirty="0" smtClean="0">
                <a:solidFill>
                  <a:schemeClr val="accent1"/>
                </a:solidFill>
              </a:rPr>
              <a:t>Ιστορικά υψηλά λειτουργικά αποτελέσματα λόγω περιθωρίων, αλλά μεγάλη επίδραση στα τελικά δημοσιευμένα αποτελέσματα λόγω πτώσης τιμών</a:t>
            </a:r>
            <a:endParaRPr lang="el-GR" sz="2000" dirty="0">
              <a:solidFill>
                <a:srgbClr val="003882"/>
              </a:solidFill>
            </a:endParaRPr>
          </a:p>
        </p:txBody>
      </p:sp>
      <p:sp>
        <p:nvSpPr>
          <p:cNvPr id="10" name="Text Box 9"/>
          <p:cNvSpPr txBox="1">
            <a:spLocks noChangeArrowheads="1"/>
          </p:cNvSpPr>
          <p:nvPr>
            <p:custDataLst>
              <p:tags r:id="rId7"/>
            </p:custDataLst>
          </p:nvPr>
        </p:nvSpPr>
        <p:spPr bwMode="auto">
          <a:xfrm>
            <a:off x="137319" y="6268028"/>
            <a:ext cx="8370888" cy="36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6" tIns="45663" rIns="91326" bIns="45663">
            <a:spAutoFit/>
          </a:bodyPr>
          <a:lstStyle>
            <a:lvl1pPr marL="34925" indent="-182563"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r>
              <a:rPr lang="en-US" sz="900" b="0" i="1" dirty="0">
                <a:solidFill>
                  <a:srgbClr val="000000"/>
                </a:solidFill>
              </a:rPr>
              <a:t>(*) </a:t>
            </a:r>
            <a:r>
              <a:rPr lang="el-GR" sz="900" b="0" i="1" dirty="0">
                <a:solidFill>
                  <a:srgbClr val="000000"/>
                </a:solidFill>
              </a:rPr>
              <a:t>Εξαιρεί τις επιπτώσεις από τις αυξομειώσεις τιμών αργού και άλλων μη λειτουργικών στοιχείων</a:t>
            </a:r>
          </a:p>
          <a:p>
            <a:pPr eaLnBrk="1" hangingPunct="1"/>
            <a:r>
              <a:rPr lang="el-GR" sz="900" b="0" i="1" dirty="0">
                <a:solidFill>
                  <a:srgbClr val="000000"/>
                </a:solidFill>
              </a:rPr>
              <a:t>(**) Περιλαμβάνει ενοποίηση του 35% του Ομίλου ΔΕΠΑ (μέθοδος καθαρής θέσης)</a:t>
            </a:r>
          </a:p>
        </p:txBody>
      </p:sp>
      <p:sp>
        <p:nvSpPr>
          <p:cNvPr id="2" name="Rectangle 1"/>
          <p:cNvSpPr/>
          <p:nvPr>
            <p:custDataLst>
              <p:tags r:id="rId8"/>
            </p:custDataLst>
          </p:nvPr>
        </p:nvSpPr>
        <p:spPr bwMode="auto">
          <a:xfrm>
            <a:off x="4175919" y="946162"/>
            <a:ext cx="2209800"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44296" indent="-142711" defTabSz="894325">
              <a:spcBef>
                <a:spcPct val="20000"/>
              </a:spcBef>
              <a:spcAft>
                <a:spcPct val="50000"/>
              </a:spcAft>
              <a:buSzPct val="120000"/>
              <a:buFontTx/>
              <a:buChar char="•"/>
            </a:pPr>
            <a:endParaRPr lang="el-GR" sz="1200" b="0">
              <a:solidFill>
                <a:srgbClr val="000000"/>
              </a:solidFill>
            </a:endParaRPr>
          </a:p>
        </p:txBody>
      </p:sp>
      <p:cxnSp>
        <p:nvCxnSpPr>
          <p:cNvPr id="14" name="Straight Connector 13"/>
          <p:cNvCxnSpPr/>
          <p:nvPr>
            <p:custDataLst>
              <p:tags r:id="rId9"/>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Slide Number Placeholder 3"/>
          <p:cNvSpPr txBox="1">
            <a:spLocks noGrp="1"/>
          </p:cNvSpPr>
          <p:nvPr>
            <p:custDataLst>
              <p:tags r:id="rId10"/>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10</a:t>
            </a:fld>
            <a:endParaRPr lang="en-US" sz="1000" b="0" dirty="0">
              <a:solidFill>
                <a:schemeClr val="tx1"/>
              </a:solidFill>
            </a:endParaRPr>
          </a:p>
        </p:txBody>
      </p:sp>
      <p:sp>
        <p:nvSpPr>
          <p:cNvPr id="16" name="Rounded Rectangle 15"/>
          <p:cNvSpPr/>
          <p:nvPr>
            <p:custDataLst>
              <p:tags r:id="rId11"/>
            </p:custDataLst>
          </p:nvPr>
        </p:nvSpPr>
        <p:spPr bwMode="auto">
          <a:xfrm>
            <a:off x="795370" y="5938896"/>
            <a:ext cx="7717792" cy="238363"/>
          </a:xfrm>
          <a:prstGeom prst="roundRect">
            <a:avLst/>
          </a:prstGeom>
          <a:solidFill>
            <a:schemeClr val="tx2">
              <a:lumMod val="25000"/>
              <a:lumOff val="75000"/>
              <a:alpha val="37000"/>
            </a:schemeClr>
          </a:solidFill>
          <a:ln>
            <a:noFill/>
          </a:ln>
          <a:effectLst/>
          <a:extLst/>
        </p:spPr>
        <p:txBody>
          <a:bodyPr vert="horz" wrap="square" lIns="0" tIns="0" rIns="0" bIns="0" numCol="1" rtlCol="0" anchor="t" anchorCtr="0" compatLnSpc="1">
            <a:prstTxWarp prst="textNoShape">
              <a:avLst/>
            </a:prstTxWarp>
            <a:spAutoFit/>
          </a:bodyPr>
          <a:lstStyle/>
          <a:p>
            <a:pPr marL="1588" defTabSz="894130">
              <a:buNone/>
            </a:pPr>
            <a:endParaRPr lang="el-GR" sz="1400" dirty="0"/>
          </a:p>
        </p:txBody>
      </p:sp>
      <p:sp>
        <p:nvSpPr>
          <p:cNvPr id="17" name="Rounded Rectangle 16"/>
          <p:cNvSpPr/>
          <p:nvPr>
            <p:custDataLst>
              <p:tags r:id="rId12"/>
            </p:custDataLst>
          </p:nvPr>
        </p:nvSpPr>
        <p:spPr bwMode="auto">
          <a:xfrm>
            <a:off x="794555" y="4440857"/>
            <a:ext cx="7717793" cy="238363"/>
          </a:xfrm>
          <a:prstGeom prst="roundRect">
            <a:avLst/>
          </a:prstGeom>
          <a:solidFill>
            <a:schemeClr val="tx2">
              <a:lumMod val="25000"/>
              <a:lumOff val="75000"/>
              <a:alpha val="37000"/>
            </a:schemeClr>
          </a:solidFill>
          <a:ln>
            <a:noFill/>
          </a:ln>
          <a:effectLst/>
          <a:extLst/>
        </p:spPr>
        <p:txBody>
          <a:bodyPr vert="horz" wrap="square" lIns="0" tIns="0" rIns="0" bIns="0" numCol="1" rtlCol="0" anchor="t" anchorCtr="0" compatLnSpc="1">
            <a:prstTxWarp prst="textNoShape">
              <a:avLst/>
            </a:prstTxWarp>
            <a:spAutoFit/>
          </a:bodyPr>
          <a:lstStyle/>
          <a:p>
            <a:pPr marL="1588" defTabSz="894130">
              <a:buNone/>
            </a:pPr>
            <a:endParaRPr lang="el-GR" sz="1400" dirty="0"/>
          </a:p>
        </p:txBody>
      </p:sp>
      <p:sp>
        <p:nvSpPr>
          <p:cNvPr id="18" name="Rounded Rectangle 17"/>
          <p:cNvSpPr/>
          <p:nvPr>
            <p:custDataLst>
              <p:tags r:id="rId13"/>
            </p:custDataLst>
          </p:nvPr>
        </p:nvSpPr>
        <p:spPr bwMode="auto">
          <a:xfrm>
            <a:off x="795374" y="5405364"/>
            <a:ext cx="7717793" cy="238363"/>
          </a:xfrm>
          <a:prstGeom prst="roundRect">
            <a:avLst/>
          </a:prstGeom>
          <a:solidFill>
            <a:schemeClr val="tx2">
              <a:lumMod val="25000"/>
              <a:lumOff val="75000"/>
              <a:alpha val="37000"/>
            </a:schemeClr>
          </a:solidFill>
          <a:ln>
            <a:noFill/>
          </a:ln>
          <a:effectLst/>
          <a:extLst/>
        </p:spPr>
        <p:txBody>
          <a:bodyPr vert="horz" wrap="square" lIns="0" tIns="0" rIns="0" bIns="0" numCol="1" rtlCol="0" anchor="t" anchorCtr="0" compatLnSpc="1">
            <a:prstTxWarp prst="textNoShape">
              <a:avLst/>
            </a:prstTxWarp>
            <a:spAutoFit/>
          </a:bodyPr>
          <a:lstStyle/>
          <a:p>
            <a:pPr marL="1588" defTabSz="894130">
              <a:buNone/>
            </a:pPr>
            <a:endParaRPr lang="el-GR" sz="1400" dirty="0"/>
          </a:p>
        </p:txBody>
      </p:sp>
    </p:spTree>
    <p:extLst>
      <p:ext uri="{BB962C8B-B14F-4D97-AF65-F5344CB8AC3E}">
        <p14:creationId xmlns:p14="http://schemas.microsoft.com/office/powerpoint/2010/main" val="179505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10" name="Object 42" hidden="1"/>
          <p:cNvGraphicFramePr>
            <a:graphicFrameLocks noChangeAspect="1"/>
          </p:cNvGraphicFramePr>
          <p:nvPr>
            <p:custDataLst>
              <p:tags r:id="rId2"/>
            </p:custDataLst>
            <p:extLst>
              <p:ext uri="{D42A27DB-BD31-4B8C-83A1-F6EECF244321}">
                <p14:modId xmlns:p14="http://schemas.microsoft.com/office/powerpoint/2010/main" val="1032270127"/>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2084" name="think-cell Slide" r:id="rId31" imgW="360" imgH="360" progId="TCLayout.ActiveDocument.1">
                  <p:embed/>
                </p:oleObj>
              </mc:Choice>
              <mc:Fallback>
                <p:oleObj name="think-cell Slide" r:id="rId31" imgW="360" imgH="360" progId="TCLayout.ActiveDocument.1">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613" name="Rectangle 4"/>
          <p:cNvSpPr>
            <a:spLocks noGrp="1" noChangeArrowheads="1"/>
          </p:cNvSpPr>
          <p:nvPr>
            <p:ph type="title"/>
            <p:custDataLst>
              <p:tags r:id="rId3"/>
            </p:custDataLst>
          </p:nvPr>
        </p:nvSpPr>
        <p:spPr>
          <a:xfrm>
            <a:off x="119063" y="230188"/>
            <a:ext cx="8618537" cy="1261884"/>
          </a:xfrm>
        </p:spPr>
        <p:txBody>
          <a:bodyPr/>
          <a:lstStyle/>
          <a:p>
            <a:pPr defTabSz="912950" eaLnBrk="1" hangingPunct="1"/>
            <a:r>
              <a:rPr lang="el-GR" sz="2200" dirty="0">
                <a:solidFill>
                  <a:srgbClr val="003882"/>
                </a:solidFill>
              </a:rPr>
              <a:t>ΑΠΟΤΕΛΕΣΜΑΤΑ 2015</a:t>
            </a:r>
            <a:r>
              <a:rPr lang="en-US" sz="2200" dirty="0">
                <a:solidFill>
                  <a:srgbClr val="003882"/>
                </a:solidFill>
              </a:rPr>
              <a:t>:</a:t>
            </a:r>
            <a:r>
              <a:rPr lang="el-GR" sz="2200" dirty="0">
                <a:solidFill>
                  <a:srgbClr val="003882"/>
                </a:solidFill>
              </a:rPr>
              <a:t> ΕΠΙΔΟΣΗ ΑΝΑ ΚΛΑΔΟ</a:t>
            </a:r>
            <a:r>
              <a:rPr lang="el-GR" sz="2000" dirty="0">
                <a:solidFill>
                  <a:srgbClr val="003882"/>
                </a:solidFill>
              </a:rPr>
              <a:t/>
            </a:r>
            <a:br>
              <a:rPr lang="el-GR" sz="2000" dirty="0">
                <a:solidFill>
                  <a:srgbClr val="003882"/>
                </a:solidFill>
              </a:rPr>
            </a:br>
            <a:r>
              <a:rPr lang="el-GR" sz="2000" dirty="0"/>
              <a:t>Ιστορικά υψηλά λειτουργικά αποτελέσματα, λόγω αξιοποίησης </a:t>
            </a:r>
            <a:r>
              <a:rPr lang="el-GR" sz="2000" dirty="0" smtClean="0"/>
              <a:t>ευνοϊκού διεθνούς περιβάλλοντος διύλισης, </a:t>
            </a:r>
            <a:r>
              <a:rPr lang="el-GR" sz="2000" dirty="0"/>
              <a:t>παρά το σταμάτημα του διυλιστηρίου Ασπροπύργου</a:t>
            </a:r>
            <a:endParaRPr lang="el-GR" sz="2000" dirty="0">
              <a:solidFill>
                <a:schemeClr val="folHlink"/>
              </a:solidFill>
            </a:endParaRPr>
          </a:p>
        </p:txBody>
      </p:sp>
      <p:sp>
        <p:nvSpPr>
          <p:cNvPr id="109625" name="Rectangle 31"/>
          <p:cNvSpPr>
            <a:spLocks noChangeArrowheads="1"/>
          </p:cNvSpPr>
          <p:nvPr>
            <p:custDataLst>
              <p:tags r:id="rId4"/>
            </p:custDataLst>
          </p:nvPr>
        </p:nvSpPr>
        <p:spPr bwMode="auto">
          <a:xfrm>
            <a:off x="952327" y="1525549"/>
            <a:ext cx="6984776" cy="338409"/>
          </a:xfrm>
          <a:prstGeom prst="rect">
            <a:avLst/>
          </a:prstGeom>
          <a:solidFill>
            <a:schemeClr val="bg2"/>
          </a:solidFill>
          <a:ln w="9525">
            <a:noFill/>
            <a:miter lim="800000"/>
            <a:headEnd/>
            <a:tailEnd/>
          </a:ln>
        </p:spPr>
        <p:txBody>
          <a:bodyPr wrap="square" lIns="91296" tIns="45648" rIns="91296" bIns="45648" anchor="ctr">
            <a:spAutoFit/>
          </a:bodyPr>
          <a:lstStyle/>
          <a:p>
            <a:r>
              <a:rPr lang="el-GR" sz="1600" dirty="0" smtClean="0">
                <a:solidFill>
                  <a:srgbClr val="002060"/>
                </a:solidFill>
              </a:rPr>
              <a:t>Συγκρίσιμο </a:t>
            </a:r>
            <a:r>
              <a:rPr lang="en-GB" sz="1600" dirty="0" smtClean="0">
                <a:solidFill>
                  <a:srgbClr val="002060"/>
                </a:solidFill>
              </a:rPr>
              <a:t>EBITDA</a:t>
            </a:r>
            <a:r>
              <a:rPr lang="el-GR" sz="1600" dirty="0" smtClean="0">
                <a:solidFill>
                  <a:srgbClr val="002060"/>
                </a:solidFill>
              </a:rPr>
              <a:t>*</a:t>
            </a:r>
            <a:r>
              <a:rPr lang="en-GB" sz="1600" dirty="0" smtClean="0">
                <a:solidFill>
                  <a:srgbClr val="002060"/>
                </a:solidFill>
              </a:rPr>
              <a:t> – </a:t>
            </a:r>
            <a:r>
              <a:rPr lang="el-GR" sz="1600" dirty="0" smtClean="0">
                <a:solidFill>
                  <a:srgbClr val="002060"/>
                </a:solidFill>
              </a:rPr>
              <a:t>κύριοι λόγοι μεταβολής 2014-2015 (€ εκατ.</a:t>
            </a:r>
            <a:r>
              <a:rPr lang="en-US" sz="1600" dirty="0">
                <a:solidFill>
                  <a:srgbClr val="002060"/>
                </a:solidFill>
              </a:rPr>
              <a:t>)</a:t>
            </a:r>
          </a:p>
        </p:txBody>
      </p:sp>
      <p:cxnSp>
        <p:nvCxnSpPr>
          <p:cNvPr id="44" name="Straight Connector 43"/>
          <p:cNvCxnSpPr/>
          <p:nvPr>
            <p:custDataLst>
              <p:tags r:id="rId5"/>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Slide Number Placeholder 3"/>
          <p:cNvSpPr txBox="1">
            <a:spLocks noGrp="1"/>
          </p:cNvSpPr>
          <p:nvPr>
            <p:custDataLst>
              <p:tags r:id="rId6"/>
            </p:custDataLst>
          </p:nvPr>
        </p:nvSpPr>
        <p:spPr bwMode="auto">
          <a:xfrm>
            <a:off x="6896100" y="6455591"/>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11</a:t>
            </a:fld>
            <a:endParaRPr lang="en-US" sz="1000" b="0" dirty="0">
              <a:solidFill>
                <a:srgbClr val="000000"/>
              </a:solidFill>
            </a:endParaRPr>
          </a:p>
        </p:txBody>
      </p:sp>
      <p:pic>
        <p:nvPicPr>
          <p:cNvPr id="49" name="Picture 95" descr="elpengri"/>
          <p:cNvPicPr>
            <a:picLocks noChangeAspect="1" noChangeArrowheads="1"/>
          </p:cNvPicPr>
          <p:nvPr>
            <p:custDataLst>
              <p:tags r:id="rId7"/>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7681913" y="6415940"/>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Chart 27"/>
          <p:cNvGraphicFramePr>
            <a:graphicFrameLocks/>
          </p:cNvGraphicFramePr>
          <p:nvPr>
            <p:custDataLst>
              <p:tags r:id="rId8"/>
            </p:custDataLst>
            <p:extLst>
              <p:ext uri="{D42A27DB-BD31-4B8C-83A1-F6EECF244321}">
                <p14:modId xmlns:p14="http://schemas.microsoft.com/office/powerpoint/2010/main" val="2988322781"/>
              </p:ext>
            </p:extLst>
          </p:nvPr>
        </p:nvGraphicFramePr>
        <p:xfrm>
          <a:off x="893657" y="2212144"/>
          <a:ext cx="7107854" cy="4241058"/>
        </p:xfrm>
        <a:graphic>
          <a:graphicData uri="http://schemas.openxmlformats.org/drawingml/2006/chart">
            <c:chart xmlns:c="http://schemas.openxmlformats.org/drawingml/2006/chart" xmlns:r="http://schemas.openxmlformats.org/officeDocument/2006/relationships" r:id="rId34"/>
          </a:graphicData>
        </a:graphic>
      </p:graphicFrame>
      <p:sp>
        <p:nvSpPr>
          <p:cNvPr id="29" name="TextBox 28"/>
          <p:cNvSpPr txBox="1"/>
          <p:nvPr>
            <p:custDataLst>
              <p:tags r:id="rId9"/>
            </p:custDataLst>
          </p:nvPr>
        </p:nvSpPr>
        <p:spPr>
          <a:xfrm>
            <a:off x="4162331" y="2552369"/>
            <a:ext cx="2987147" cy="2468501"/>
          </a:xfrm>
          <a:prstGeom prst="rect">
            <a:avLst/>
          </a:prstGeom>
          <a:noFill/>
          <a:ln>
            <a:solidFill>
              <a:srgbClr val="0099CC"/>
            </a:solidFill>
            <a:prstDash val="lgDash"/>
          </a:ln>
        </p:spPr>
        <p:txBody>
          <a:bodyPr wrap="square" lIns="85478" tIns="42738" rIns="85478" bIns="42738" rtlCol="0">
            <a:spAutoFit/>
          </a:bodyPr>
          <a:lstStyle/>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p:txBody>
      </p:sp>
      <p:sp>
        <p:nvSpPr>
          <p:cNvPr id="33" name="TextBox 32"/>
          <p:cNvSpPr txBox="1"/>
          <p:nvPr>
            <p:custDataLst>
              <p:tags r:id="rId10"/>
            </p:custDataLst>
          </p:nvPr>
        </p:nvSpPr>
        <p:spPr>
          <a:xfrm>
            <a:off x="1784629" y="2544077"/>
            <a:ext cx="2282487" cy="2468501"/>
          </a:xfrm>
          <a:prstGeom prst="rect">
            <a:avLst/>
          </a:prstGeom>
          <a:noFill/>
          <a:ln>
            <a:solidFill>
              <a:srgbClr val="0099CC"/>
            </a:solidFill>
            <a:prstDash val="lgDash"/>
          </a:ln>
        </p:spPr>
        <p:txBody>
          <a:bodyPr wrap="square" lIns="85478" tIns="42738" rIns="85478" bIns="42738" rtlCol="0">
            <a:spAutoFit/>
          </a:bodyPr>
          <a:lstStyle/>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p:txBody>
      </p:sp>
      <p:sp>
        <p:nvSpPr>
          <p:cNvPr id="54" name="Oval 53"/>
          <p:cNvSpPr/>
          <p:nvPr>
            <p:custDataLst>
              <p:tags r:id="rId11"/>
            </p:custDataLst>
          </p:nvPr>
        </p:nvSpPr>
        <p:spPr>
          <a:xfrm>
            <a:off x="7316868" y="1986235"/>
            <a:ext cx="615482" cy="346744"/>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pPr>
            <a:r>
              <a:rPr lang="en-US" dirty="0" smtClean="0">
                <a:solidFill>
                  <a:srgbClr val="000066"/>
                </a:solidFill>
              </a:rPr>
              <a:t>758</a:t>
            </a:r>
            <a:endParaRPr lang="el-GR" dirty="0">
              <a:solidFill>
                <a:srgbClr val="000066"/>
              </a:solidFill>
            </a:endParaRPr>
          </a:p>
        </p:txBody>
      </p:sp>
      <p:sp>
        <p:nvSpPr>
          <p:cNvPr id="55" name="Oval 54"/>
          <p:cNvSpPr/>
          <p:nvPr>
            <p:custDataLst>
              <p:tags r:id="rId12"/>
            </p:custDataLst>
          </p:nvPr>
        </p:nvSpPr>
        <p:spPr>
          <a:xfrm>
            <a:off x="1009955" y="2067355"/>
            <a:ext cx="652412" cy="320071"/>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pPr>
            <a:r>
              <a:rPr lang="en-US" dirty="0" smtClean="0">
                <a:solidFill>
                  <a:srgbClr val="000066"/>
                </a:solidFill>
              </a:rPr>
              <a:t>417</a:t>
            </a:r>
            <a:endParaRPr lang="el-GR" dirty="0">
              <a:solidFill>
                <a:srgbClr val="000066"/>
              </a:solidFill>
            </a:endParaRPr>
          </a:p>
        </p:txBody>
      </p:sp>
      <p:sp>
        <p:nvSpPr>
          <p:cNvPr id="56" name="TextBox 55"/>
          <p:cNvSpPr txBox="1"/>
          <p:nvPr>
            <p:custDataLst>
              <p:tags r:id="rId13"/>
            </p:custDataLst>
          </p:nvPr>
        </p:nvSpPr>
        <p:spPr>
          <a:xfrm>
            <a:off x="1866528" y="2212144"/>
            <a:ext cx="2207220" cy="270977"/>
          </a:xfrm>
          <a:prstGeom prst="rect">
            <a:avLst/>
          </a:prstGeom>
          <a:noFill/>
          <a:ln>
            <a:noFill/>
            <a:prstDash val="lgDash"/>
          </a:ln>
        </p:spPr>
        <p:txBody>
          <a:bodyPr wrap="square" lIns="85478" tIns="42738" rIns="85478" bIns="42738" rtlCol="0">
            <a:spAutoFit/>
          </a:bodyPr>
          <a:lstStyle/>
          <a:p>
            <a:pPr algn="ctr">
              <a:spcBef>
                <a:spcPct val="20000"/>
              </a:spcBef>
              <a:spcAft>
                <a:spcPct val="50000"/>
              </a:spcAft>
              <a:buSzPct val="120000"/>
            </a:pPr>
            <a:r>
              <a:rPr lang="el-GR" sz="1200" b="0" dirty="0">
                <a:solidFill>
                  <a:srgbClr val="000000"/>
                </a:solidFill>
              </a:rPr>
              <a:t>Περιβάλλον Διύλισης</a:t>
            </a:r>
          </a:p>
        </p:txBody>
      </p:sp>
      <p:sp>
        <p:nvSpPr>
          <p:cNvPr id="57" name="TextBox 56"/>
          <p:cNvSpPr txBox="1"/>
          <p:nvPr>
            <p:custDataLst>
              <p:tags r:id="rId14"/>
            </p:custDataLst>
          </p:nvPr>
        </p:nvSpPr>
        <p:spPr>
          <a:xfrm>
            <a:off x="4159741" y="2187250"/>
            <a:ext cx="2986599" cy="270977"/>
          </a:xfrm>
          <a:prstGeom prst="rect">
            <a:avLst/>
          </a:prstGeom>
          <a:noFill/>
          <a:ln>
            <a:noFill/>
            <a:prstDash val="lgDash"/>
          </a:ln>
        </p:spPr>
        <p:txBody>
          <a:bodyPr wrap="square" lIns="85478" tIns="42738" rIns="85478" bIns="42738" rtlCol="0">
            <a:spAutoFit/>
          </a:bodyPr>
          <a:lstStyle/>
          <a:p>
            <a:pPr algn="ctr">
              <a:spcBef>
                <a:spcPct val="20000"/>
              </a:spcBef>
              <a:spcAft>
                <a:spcPct val="50000"/>
              </a:spcAft>
              <a:buSzPct val="120000"/>
            </a:pPr>
            <a:r>
              <a:rPr lang="el-GR" sz="1200" b="0" dirty="0">
                <a:solidFill>
                  <a:srgbClr val="000000"/>
                </a:solidFill>
              </a:rPr>
              <a:t>Λειτουργικές επιδόσεις</a:t>
            </a:r>
          </a:p>
        </p:txBody>
      </p:sp>
      <p:sp>
        <p:nvSpPr>
          <p:cNvPr id="58" name="Text Box 8"/>
          <p:cNvSpPr txBox="1">
            <a:spLocks noChangeArrowheads="1"/>
          </p:cNvSpPr>
          <p:nvPr>
            <p:custDataLst>
              <p:tags r:id="rId15"/>
            </p:custDataLst>
          </p:nvPr>
        </p:nvSpPr>
        <p:spPr bwMode="auto">
          <a:xfrm>
            <a:off x="145184" y="4338343"/>
            <a:ext cx="879939" cy="16158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algn="r" eaLnBrk="1" hangingPunct="1">
              <a:spcBef>
                <a:spcPct val="50000"/>
              </a:spcBef>
              <a:spcAft>
                <a:spcPct val="50000"/>
              </a:spcAft>
              <a:buSzPct val="120000"/>
            </a:pPr>
            <a:r>
              <a:rPr lang="el-GR" sz="1050" b="0" dirty="0">
                <a:solidFill>
                  <a:srgbClr val="000000"/>
                </a:solidFill>
              </a:rPr>
              <a:t>Πετροχημικά</a:t>
            </a:r>
            <a:endParaRPr lang="en-US" sz="1050" b="0" dirty="0">
              <a:solidFill>
                <a:srgbClr val="000000"/>
              </a:solidFill>
            </a:endParaRPr>
          </a:p>
        </p:txBody>
      </p:sp>
      <p:sp>
        <p:nvSpPr>
          <p:cNvPr id="59" name="Rectangle 58"/>
          <p:cNvSpPr/>
          <p:nvPr>
            <p:custDataLst>
              <p:tags r:id="rId16"/>
            </p:custDataLst>
          </p:nvPr>
        </p:nvSpPr>
        <p:spPr>
          <a:xfrm>
            <a:off x="17167" y="4654382"/>
            <a:ext cx="1007956" cy="571121"/>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Διύλιση, Εφοδιασμός &amp; Εμπορία</a:t>
            </a:r>
          </a:p>
        </p:txBody>
      </p:sp>
      <p:sp>
        <p:nvSpPr>
          <p:cNvPr id="60" name="Rectangle 59"/>
          <p:cNvSpPr/>
          <p:nvPr>
            <p:custDataLst>
              <p:tags r:id="rId17"/>
            </p:custDataLst>
          </p:nvPr>
        </p:nvSpPr>
        <p:spPr>
          <a:xfrm>
            <a:off x="17167" y="5325764"/>
            <a:ext cx="1007956" cy="409539"/>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Άλλα (</a:t>
            </a:r>
            <a:r>
              <a:rPr lang="el-GR" sz="1050" b="0" dirty="0" err="1" smtClean="0">
                <a:solidFill>
                  <a:srgbClr val="000000"/>
                </a:solidFill>
              </a:rPr>
              <a:t>συμπ</a:t>
            </a:r>
            <a:r>
              <a:rPr lang="el-GR" sz="1050" b="0" dirty="0" smtClean="0">
                <a:solidFill>
                  <a:srgbClr val="000000"/>
                </a:solidFill>
              </a:rPr>
              <a:t>. </a:t>
            </a:r>
            <a:r>
              <a:rPr lang="el-GR" sz="1050" b="0" dirty="0">
                <a:solidFill>
                  <a:srgbClr val="000000"/>
                </a:solidFill>
              </a:rPr>
              <a:t>Ε&amp;Π Υ/Α)</a:t>
            </a:r>
            <a:endParaRPr lang="en-GB" sz="1050" b="0" dirty="0">
              <a:solidFill>
                <a:srgbClr val="000000"/>
              </a:solidFill>
            </a:endParaRPr>
          </a:p>
        </p:txBody>
      </p:sp>
      <p:sp>
        <p:nvSpPr>
          <p:cNvPr id="61" name="Rectangle 60"/>
          <p:cNvSpPr/>
          <p:nvPr>
            <p:custDataLst>
              <p:tags r:id="rId18"/>
            </p:custDataLst>
          </p:nvPr>
        </p:nvSpPr>
        <p:spPr>
          <a:xfrm>
            <a:off x="-55785" y="3864793"/>
            <a:ext cx="1080908" cy="409539"/>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Λιανική</a:t>
            </a:r>
            <a:r>
              <a:rPr lang="el-GR" sz="1000" b="0" dirty="0">
                <a:solidFill>
                  <a:srgbClr val="000000"/>
                </a:solidFill>
              </a:rPr>
              <a:t> </a:t>
            </a:r>
            <a:r>
              <a:rPr lang="el-GR" sz="1050" b="0" dirty="0">
                <a:solidFill>
                  <a:srgbClr val="000000"/>
                </a:solidFill>
              </a:rPr>
              <a:t>Εμπορία</a:t>
            </a:r>
            <a:endParaRPr lang="en-GB" sz="1050" b="0" dirty="0">
              <a:solidFill>
                <a:srgbClr val="000000"/>
              </a:solidFill>
            </a:endParaRPr>
          </a:p>
        </p:txBody>
      </p:sp>
      <p:sp>
        <p:nvSpPr>
          <p:cNvPr id="63" name="Rectangle 62"/>
          <p:cNvSpPr/>
          <p:nvPr>
            <p:custDataLst>
              <p:tags r:id="rId19"/>
            </p:custDataLst>
          </p:nvPr>
        </p:nvSpPr>
        <p:spPr>
          <a:xfrm>
            <a:off x="7932350" y="4218995"/>
            <a:ext cx="1079844" cy="571121"/>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Διύλιση, Εφοδιασμός &amp; Εμπορία</a:t>
            </a:r>
          </a:p>
        </p:txBody>
      </p:sp>
      <p:sp>
        <p:nvSpPr>
          <p:cNvPr id="64" name="Rectangle 63"/>
          <p:cNvSpPr/>
          <p:nvPr>
            <p:custDataLst>
              <p:tags r:id="rId20"/>
            </p:custDataLst>
          </p:nvPr>
        </p:nvSpPr>
        <p:spPr>
          <a:xfrm>
            <a:off x="7932350" y="5315639"/>
            <a:ext cx="1005703" cy="409539"/>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Άλλα (</a:t>
            </a:r>
            <a:r>
              <a:rPr lang="el-GR" sz="1050" b="0" dirty="0" err="1" smtClean="0">
                <a:solidFill>
                  <a:srgbClr val="000000"/>
                </a:solidFill>
              </a:rPr>
              <a:t>συμπ</a:t>
            </a:r>
            <a:r>
              <a:rPr lang="el-GR" sz="1050" b="0" dirty="0" smtClean="0">
                <a:solidFill>
                  <a:srgbClr val="000000"/>
                </a:solidFill>
              </a:rPr>
              <a:t>. </a:t>
            </a:r>
            <a:r>
              <a:rPr lang="el-GR" sz="1050" b="0" dirty="0">
                <a:solidFill>
                  <a:srgbClr val="000000"/>
                </a:solidFill>
              </a:rPr>
              <a:t>Ε&amp;Π Υ/Α)</a:t>
            </a:r>
            <a:endParaRPr lang="en-GB" sz="1050" b="0" dirty="0">
              <a:solidFill>
                <a:srgbClr val="000000"/>
              </a:solidFill>
            </a:endParaRPr>
          </a:p>
        </p:txBody>
      </p:sp>
      <p:sp>
        <p:nvSpPr>
          <p:cNvPr id="65" name="Rectangle 64"/>
          <p:cNvSpPr/>
          <p:nvPr>
            <p:custDataLst>
              <p:tags r:id="rId21"/>
            </p:custDataLst>
          </p:nvPr>
        </p:nvSpPr>
        <p:spPr>
          <a:xfrm>
            <a:off x="7932350" y="2705072"/>
            <a:ext cx="1080908" cy="409539"/>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Λιανική Εμπορία</a:t>
            </a:r>
            <a:endParaRPr lang="en-GB" sz="1050" b="0" dirty="0">
              <a:solidFill>
                <a:srgbClr val="000000"/>
              </a:solidFill>
            </a:endParaRPr>
          </a:p>
        </p:txBody>
      </p:sp>
      <p:sp>
        <p:nvSpPr>
          <p:cNvPr id="66" name="Text Box 8"/>
          <p:cNvSpPr txBox="1">
            <a:spLocks noChangeArrowheads="1"/>
          </p:cNvSpPr>
          <p:nvPr>
            <p:custDataLst>
              <p:tags r:id="rId22"/>
            </p:custDataLst>
          </p:nvPr>
        </p:nvSpPr>
        <p:spPr bwMode="auto">
          <a:xfrm>
            <a:off x="1096343" y="5979542"/>
            <a:ext cx="421147" cy="270370"/>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a:solidFill>
                  <a:srgbClr val="000000"/>
                </a:solidFill>
              </a:rPr>
              <a:t>2014</a:t>
            </a:r>
            <a:endParaRPr lang="en-US" b="0" kern="0" dirty="0">
              <a:solidFill>
                <a:srgbClr val="000000"/>
              </a:solidFill>
            </a:endParaRPr>
          </a:p>
        </p:txBody>
      </p:sp>
      <p:sp>
        <p:nvSpPr>
          <p:cNvPr id="67" name="Text Box 8"/>
          <p:cNvSpPr txBox="1">
            <a:spLocks noChangeArrowheads="1"/>
          </p:cNvSpPr>
          <p:nvPr>
            <p:custDataLst>
              <p:tags r:id="rId23"/>
            </p:custDataLst>
          </p:nvPr>
        </p:nvSpPr>
        <p:spPr bwMode="auto">
          <a:xfrm>
            <a:off x="1704306" y="5907534"/>
            <a:ext cx="874475" cy="538609"/>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a:solidFill>
                  <a:srgbClr val="000000"/>
                </a:solidFill>
              </a:rPr>
              <a:t>Περιθώρια Διύλισης</a:t>
            </a: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68" name="Text Box 8"/>
          <p:cNvSpPr txBox="1">
            <a:spLocks noChangeArrowheads="1"/>
          </p:cNvSpPr>
          <p:nvPr>
            <p:custDataLst>
              <p:tags r:id="rId24"/>
            </p:custDataLst>
          </p:nvPr>
        </p:nvSpPr>
        <p:spPr bwMode="auto">
          <a:xfrm>
            <a:off x="7414036" y="5937864"/>
            <a:ext cx="421147" cy="461665"/>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a:solidFill>
                  <a:srgbClr val="000000"/>
                </a:solidFill>
              </a:rPr>
              <a:t>2015</a:t>
            </a:r>
          </a:p>
          <a:p>
            <a:pPr marL="135044" indent="-133559" algn="ctr" defTabSz="836974" eaLnBrk="1" fontAlgn="auto" hangingPunct="1">
              <a:spcBef>
                <a:spcPct val="50000"/>
              </a:spcBef>
              <a:spcAft>
                <a:spcPts val="0"/>
              </a:spcAft>
              <a:defRPr/>
            </a:pPr>
            <a:endParaRPr lang="en-US" b="0" kern="0" dirty="0">
              <a:solidFill>
                <a:srgbClr val="000000"/>
              </a:solidFill>
            </a:endParaRPr>
          </a:p>
        </p:txBody>
      </p:sp>
      <p:sp>
        <p:nvSpPr>
          <p:cNvPr id="70" name="Text Box 8"/>
          <p:cNvSpPr txBox="1">
            <a:spLocks noChangeArrowheads="1"/>
          </p:cNvSpPr>
          <p:nvPr>
            <p:custDataLst>
              <p:tags r:id="rId25"/>
            </p:custDataLst>
          </p:nvPr>
        </p:nvSpPr>
        <p:spPr bwMode="auto">
          <a:xfrm>
            <a:off x="5655904" y="5973212"/>
            <a:ext cx="874475" cy="538609"/>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a:solidFill>
                  <a:srgbClr val="000000"/>
                </a:solidFill>
              </a:rPr>
              <a:t>Εφοδιασμός Διυλιστηρίων</a:t>
            </a: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30" name="Text Box 8"/>
          <p:cNvSpPr txBox="1">
            <a:spLocks noChangeArrowheads="1"/>
          </p:cNvSpPr>
          <p:nvPr>
            <p:custDataLst>
              <p:tags r:id="rId26"/>
            </p:custDataLst>
          </p:nvPr>
        </p:nvSpPr>
        <p:spPr bwMode="auto">
          <a:xfrm>
            <a:off x="4038292" y="5899391"/>
            <a:ext cx="874475" cy="538609"/>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Εργασίες Συντήρησης</a:t>
            </a:r>
            <a:endParaRPr lang="el-GR" sz="1000" b="0" kern="0" dirty="0">
              <a:solidFill>
                <a:srgbClr val="000000"/>
              </a:solidFill>
            </a:endParaRP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31" name="Text Box 8"/>
          <p:cNvSpPr txBox="1">
            <a:spLocks noChangeArrowheads="1"/>
          </p:cNvSpPr>
          <p:nvPr>
            <p:custDataLst>
              <p:tags r:id="rId27"/>
            </p:custDataLst>
          </p:nvPr>
        </p:nvSpPr>
        <p:spPr bwMode="auto">
          <a:xfrm>
            <a:off x="3328591" y="5826719"/>
            <a:ext cx="720080" cy="846386"/>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Ελληνική Κρίση (</a:t>
            </a:r>
            <a:r>
              <a:rPr lang="en-GB" sz="1000" b="0" kern="0" dirty="0" smtClean="0">
                <a:solidFill>
                  <a:srgbClr val="000000"/>
                </a:solidFill>
              </a:rPr>
              <a:t>capital controls)</a:t>
            </a:r>
            <a:endParaRPr lang="el-GR" sz="1000" b="0" kern="0" dirty="0">
              <a:solidFill>
                <a:srgbClr val="000000"/>
              </a:solidFill>
            </a:endParaRP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32" name="Text Box 8"/>
          <p:cNvSpPr txBox="1">
            <a:spLocks noChangeArrowheads="1"/>
          </p:cNvSpPr>
          <p:nvPr>
            <p:custDataLst>
              <p:tags r:id="rId28"/>
            </p:custDataLst>
          </p:nvPr>
        </p:nvSpPr>
        <p:spPr bwMode="auto">
          <a:xfrm>
            <a:off x="6517874" y="5953935"/>
            <a:ext cx="657005" cy="465512"/>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Άλλα</a:t>
            </a:r>
            <a:endParaRPr lang="el-GR" sz="1000" b="0" kern="0" dirty="0">
              <a:solidFill>
                <a:srgbClr val="000000"/>
              </a:solidFill>
            </a:endParaRP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2" name="TextBox 1"/>
          <p:cNvSpPr txBox="1"/>
          <p:nvPr/>
        </p:nvSpPr>
        <p:spPr>
          <a:xfrm>
            <a:off x="4856711" y="5937864"/>
            <a:ext cx="848144" cy="400110"/>
          </a:xfrm>
          <a:prstGeom prst="rect">
            <a:avLst/>
          </a:prstGeom>
          <a:solidFill>
            <a:schemeClr val="bg1"/>
          </a:solidFill>
        </p:spPr>
        <p:txBody>
          <a:bodyPr wrap="square" rIns="0" rtlCol="0">
            <a:spAutoFit/>
          </a:bodyPr>
          <a:lstStyle/>
          <a:p>
            <a:r>
              <a:rPr lang="el-GR" sz="1000" b="0" dirty="0" smtClean="0">
                <a:solidFill>
                  <a:schemeClr val="tx1"/>
                </a:solidFill>
              </a:rPr>
              <a:t>Αξιοποίηση διυλιστηρίων</a:t>
            </a:r>
            <a:endParaRPr lang="en-US" sz="1000" b="0" dirty="0">
              <a:solidFill>
                <a:schemeClr val="tx1"/>
              </a:solidFill>
            </a:endParaRPr>
          </a:p>
        </p:txBody>
      </p:sp>
      <p:sp>
        <p:nvSpPr>
          <p:cNvPr id="34" name="Rectangle 33"/>
          <p:cNvSpPr/>
          <p:nvPr>
            <p:custDataLst>
              <p:tags r:id="rId29"/>
            </p:custDataLst>
          </p:nvPr>
        </p:nvSpPr>
        <p:spPr>
          <a:xfrm>
            <a:off x="7932350" y="3061673"/>
            <a:ext cx="1080908" cy="247956"/>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Πετροχημικά</a:t>
            </a:r>
            <a:endParaRPr lang="en-GB" sz="1050" b="0" dirty="0">
              <a:solidFill>
                <a:srgbClr val="000000"/>
              </a:solidFill>
            </a:endParaRPr>
          </a:p>
        </p:txBody>
      </p:sp>
    </p:spTree>
    <p:extLst>
      <p:ext uri="{BB962C8B-B14F-4D97-AF65-F5344CB8AC3E}">
        <p14:creationId xmlns:p14="http://schemas.microsoft.com/office/powerpoint/2010/main" val="1593123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4"/>
          <p:cNvSpPr>
            <a:spLocks noGrp="1"/>
          </p:cNvSpPr>
          <p:nvPr>
            <p:ph type="sldNum" sz="quarter" idx="10"/>
          </p:nvPr>
        </p:nvSpPr>
        <p:spPr>
          <a:noFill/>
          <a:ln>
            <a:miter lim="800000"/>
            <a:headEnd/>
            <a:tailEnd/>
          </a:ln>
        </p:spPr>
        <p:txBody>
          <a:bodyPr/>
          <a:lstStyle/>
          <a:p>
            <a:pPr defTabSz="894325"/>
            <a:fld id="{674D48AB-509A-439D-B0CD-11B94DC3CA68}" type="slidenum">
              <a:rPr lang="en-US" smtClean="0"/>
              <a:pPr defTabSz="894325"/>
              <a:t>12</a:t>
            </a:fld>
            <a:endParaRPr lang="en-US" smtClean="0"/>
          </a:p>
        </p:txBody>
      </p:sp>
      <p:sp>
        <p:nvSpPr>
          <p:cNvPr id="131074" name="Rectangle 4"/>
          <p:cNvSpPr>
            <a:spLocks noGrp="1" noChangeArrowheads="1"/>
          </p:cNvSpPr>
          <p:nvPr>
            <p:ph type="title"/>
          </p:nvPr>
        </p:nvSpPr>
        <p:spPr>
          <a:xfrm>
            <a:off x="119063" y="230188"/>
            <a:ext cx="8618537" cy="646331"/>
          </a:xfrm>
          <a:noFill/>
          <a:ln w="9525">
            <a:noFill/>
            <a:miter lim="800000"/>
            <a:headEnd/>
            <a:tailEnd/>
          </a:ln>
        </p:spPr>
        <p:txBody>
          <a:bodyPr vert="horz" wrap="square" lIns="0" tIns="0" rIns="0" bIns="0" numCol="1" anchor="t" anchorCtr="0" compatLnSpc="1">
            <a:prstTxWarp prst="textNoShape">
              <a:avLst/>
            </a:prstTxWarp>
            <a:spAutoFit/>
          </a:bodyPr>
          <a:lstStyle/>
          <a:p>
            <a:pPr defTabSz="894229"/>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 </a:t>
            </a:r>
            <a:r>
              <a:rPr lang="el-GR" sz="2200" dirty="0" smtClean="0">
                <a:solidFill>
                  <a:srgbClr val="003882"/>
                </a:solidFill>
              </a:rPr>
              <a:t>ΔΙΥΛΙΣΗ, ΕΦΟΔΙΑΣΜΟΣ &amp; ΕΜΠΟΡΙΑ</a:t>
            </a:r>
            <a:r>
              <a:rPr lang="el-GR" sz="2000" dirty="0" smtClean="0">
                <a:solidFill>
                  <a:srgbClr val="003882"/>
                </a:solidFill>
              </a:rPr>
              <a:t/>
            </a:r>
            <a:br>
              <a:rPr lang="el-GR" sz="2000" dirty="0" smtClean="0">
                <a:solidFill>
                  <a:srgbClr val="003882"/>
                </a:solidFill>
              </a:rPr>
            </a:br>
            <a:r>
              <a:rPr lang="el-GR" sz="2000" dirty="0" smtClean="0">
                <a:solidFill>
                  <a:schemeClr val="folHlink"/>
                </a:solidFill>
              </a:rPr>
              <a:t>Αξιοποίηση περιβάλλοντος διύλισης</a:t>
            </a:r>
            <a:endParaRPr lang="el-GR" sz="2000" dirty="0">
              <a:solidFill>
                <a:schemeClr val="folHlink"/>
              </a:solidFill>
            </a:endParaRPr>
          </a:p>
        </p:txBody>
      </p:sp>
      <p:sp>
        <p:nvSpPr>
          <p:cNvPr id="131076" name="Text Box 11"/>
          <p:cNvSpPr txBox="1">
            <a:spLocks noChangeArrowheads="1"/>
          </p:cNvSpPr>
          <p:nvPr/>
        </p:nvSpPr>
        <p:spPr bwMode="auto">
          <a:xfrm>
            <a:off x="160364" y="6386532"/>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Εξαιρούνται αποτελέσματα από επίδραση αποθεμάτων και άλλα μη λειτουργικά στοιχεία</a:t>
            </a:r>
          </a:p>
        </p:txBody>
      </p:sp>
      <p:sp>
        <p:nvSpPr>
          <p:cNvPr id="7" name="Rectangle 2"/>
          <p:cNvSpPr txBox="1">
            <a:spLocks noChangeArrowheads="1"/>
          </p:cNvSpPr>
          <p:nvPr/>
        </p:nvSpPr>
        <p:spPr bwMode="auto">
          <a:xfrm>
            <a:off x="448271" y="2496641"/>
            <a:ext cx="7920000" cy="3631763"/>
          </a:xfrm>
          <a:prstGeom prst="rect">
            <a:avLst/>
          </a:prstGeom>
          <a:noFill/>
          <a:ln w="9525">
            <a:noFill/>
            <a:miter lim="800000"/>
            <a:headEnd/>
            <a:tailEnd/>
          </a:ln>
        </p:spPr>
        <p:txBody>
          <a:bodyPr wrap="square" lIns="0" tIns="0" rIns="0" bIns="0">
            <a:spAutoFit/>
          </a:bodyPr>
          <a:lstStyle/>
          <a:p>
            <a:pPr marL="356786" lvl="1" indent="-177598" algn="just" defTabSz="894325">
              <a:lnSpc>
                <a:spcPct val="150000"/>
              </a:lnSpc>
              <a:spcBef>
                <a:spcPts val="1200"/>
              </a:spcBef>
              <a:buSzPct val="120000"/>
              <a:buFontTx/>
              <a:buChar char="•"/>
            </a:pPr>
            <a:r>
              <a:rPr lang="el-GR" sz="1800" b="0" dirty="0" smtClean="0">
                <a:solidFill>
                  <a:schemeClr val="tx1"/>
                </a:solidFill>
              </a:rPr>
              <a:t>Θετικές </a:t>
            </a:r>
            <a:r>
              <a:rPr lang="el-GR" sz="1800" b="0" dirty="0">
                <a:solidFill>
                  <a:schemeClr val="tx1"/>
                </a:solidFill>
              </a:rPr>
              <a:t>λειτουργικές επιδόσεις σε όλα τα διυλιστήρια Ομίλου με </a:t>
            </a:r>
            <a:r>
              <a:rPr lang="el-GR" sz="1800" b="0" dirty="0" smtClean="0">
                <a:solidFill>
                  <a:schemeClr val="tx1"/>
                </a:solidFill>
              </a:rPr>
              <a:t>αυξημένο </a:t>
            </a:r>
            <a:r>
              <a:rPr lang="el-GR" sz="1800" b="0" dirty="0">
                <a:solidFill>
                  <a:schemeClr val="tx1"/>
                </a:solidFill>
              </a:rPr>
              <a:t>βαθμό απασχόλησης και υψηλότερη απόδοση έναντι ενδεικτικών περιθωρίων, </a:t>
            </a:r>
            <a:r>
              <a:rPr lang="el-GR" sz="1800" b="0" dirty="0" smtClean="0">
                <a:solidFill>
                  <a:schemeClr val="tx1"/>
                </a:solidFill>
              </a:rPr>
              <a:t>παρά το εκτεταμένο πρόγραμμα συντήρησης</a:t>
            </a:r>
            <a:endParaRPr lang="el-GR" sz="1800" b="0" dirty="0">
              <a:solidFill>
                <a:schemeClr val="tx1"/>
              </a:solidFill>
            </a:endParaRPr>
          </a:p>
          <a:p>
            <a:pPr marL="356786" lvl="1" indent="-177598" algn="just" defTabSz="894325">
              <a:lnSpc>
                <a:spcPct val="150000"/>
              </a:lnSpc>
              <a:spcBef>
                <a:spcPts val="1200"/>
              </a:spcBef>
              <a:buSzPct val="120000"/>
              <a:buFontTx/>
              <a:buChar char="•"/>
            </a:pPr>
            <a:r>
              <a:rPr lang="el-GR" sz="1800" b="0" dirty="0" smtClean="0">
                <a:solidFill>
                  <a:schemeClr val="tx1"/>
                </a:solidFill>
              </a:rPr>
              <a:t>Εκμετάλλευση ευκαιριών για αριστοποίηση εφοδιασμού (διεύρυνση επιλογής αργών, πράξεις </a:t>
            </a:r>
            <a:r>
              <a:rPr lang="en-GB" sz="1800" b="0" dirty="0" smtClean="0">
                <a:solidFill>
                  <a:schemeClr val="tx1"/>
                </a:solidFill>
              </a:rPr>
              <a:t>contango)</a:t>
            </a:r>
            <a:r>
              <a:rPr lang="el-GR" sz="1800" b="0" dirty="0" smtClean="0">
                <a:solidFill>
                  <a:schemeClr val="tx1"/>
                </a:solidFill>
              </a:rPr>
              <a:t> </a:t>
            </a:r>
          </a:p>
          <a:p>
            <a:pPr marL="356786" lvl="1" indent="-177598" algn="just" defTabSz="894325">
              <a:lnSpc>
                <a:spcPct val="150000"/>
              </a:lnSpc>
              <a:spcBef>
                <a:spcPts val="1200"/>
              </a:spcBef>
              <a:buSzPct val="120000"/>
              <a:buFontTx/>
              <a:buChar char="•"/>
            </a:pPr>
            <a:r>
              <a:rPr lang="el-GR" sz="1800" b="0" dirty="0" smtClean="0">
                <a:solidFill>
                  <a:schemeClr val="tx1"/>
                </a:solidFill>
              </a:rPr>
              <a:t>Αύξηση παραγωγής και πωλήσεων στα 14,2 εκ. τόνους, με τις εξαγωγές να ξεπερνούν το </a:t>
            </a:r>
            <a:r>
              <a:rPr lang="en-GB" sz="1800" b="0" dirty="0" smtClean="0">
                <a:solidFill>
                  <a:schemeClr val="tx1"/>
                </a:solidFill>
              </a:rPr>
              <a:t>50</a:t>
            </a:r>
            <a:r>
              <a:rPr lang="el-GR" sz="1800" b="0" dirty="0" smtClean="0">
                <a:solidFill>
                  <a:schemeClr val="tx1"/>
                </a:solidFill>
              </a:rPr>
              <a:t>% των συνολικών πωλήσεων, αναδεικνύοντας την έμφαση στην εξωστρέφεια</a:t>
            </a: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430497079"/>
              </p:ext>
            </p:extLst>
          </p:nvPr>
        </p:nvGraphicFramePr>
        <p:xfrm>
          <a:off x="1672407" y="1344513"/>
          <a:ext cx="6009506" cy="690280"/>
        </p:xfrm>
        <a:graphic>
          <a:graphicData uri="http://schemas.openxmlformats.org/drawingml/2006/table">
            <a:tbl>
              <a:tblPr>
                <a:tableStyleId>{9D7B26C5-4107-4FEC-AEDC-1716B250A1EF}</a:tableStyleId>
              </a:tblPr>
              <a:tblGrid>
                <a:gridCol w="2232248"/>
                <a:gridCol w="2232248"/>
                <a:gridCol w="792088"/>
                <a:gridCol w="75292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561</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253</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+122%</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4"/>
          <p:cNvSpPr>
            <a:spLocks noGrp="1"/>
          </p:cNvSpPr>
          <p:nvPr>
            <p:ph type="sldNum" sz="quarter" idx="10"/>
          </p:nvPr>
        </p:nvSpPr>
        <p:spPr>
          <a:noFill/>
          <a:ln>
            <a:miter lim="800000"/>
            <a:headEnd/>
            <a:tailEnd/>
          </a:ln>
        </p:spPr>
        <p:txBody>
          <a:bodyPr/>
          <a:lstStyle/>
          <a:p>
            <a:pPr defTabSz="894325"/>
            <a:fld id="{4F1C1A73-2C57-498F-8850-4591A0E13483}" type="slidenum">
              <a:rPr lang="en-US" smtClean="0"/>
              <a:pPr defTabSz="894325"/>
              <a:t>13</a:t>
            </a:fld>
            <a:endParaRPr lang="en-US" smtClean="0"/>
          </a:p>
        </p:txBody>
      </p:sp>
      <p:sp>
        <p:nvSpPr>
          <p:cNvPr id="119810" name="Rectangle 26"/>
          <p:cNvSpPr>
            <a:spLocks noGrp="1" noChangeArrowheads="1"/>
          </p:cNvSpPr>
          <p:nvPr>
            <p:ph type="title"/>
          </p:nvPr>
        </p:nvSpPr>
        <p:spPr>
          <a:xfrm>
            <a:off x="119063" y="230203"/>
            <a:ext cx="8618537"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 </a:t>
            </a:r>
            <a:r>
              <a:rPr lang="el-GR" sz="2200" dirty="0" smtClean="0">
                <a:solidFill>
                  <a:srgbClr val="003882"/>
                </a:solidFill>
              </a:rPr>
              <a:t>ΠΕΤΡΟΧΗΜΙΚΑ</a:t>
            </a:r>
            <a:r>
              <a:rPr lang="el-GR" sz="900" dirty="0" smtClean="0"/>
              <a:t/>
            </a:r>
            <a:br>
              <a:rPr lang="el-GR" sz="900" dirty="0" smtClean="0"/>
            </a:br>
            <a:r>
              <a:rPr lang="el-GR" sz="2000" dirty="0">
                <a:solidFill>
                  <a:srgbClr val="002960"/>
                </a:solidFill>
              </a:rPr>
              <a:t>Επίτευξη ιστορικού υψηλού </a:t>
            </a:r>
            <a:r>
              <a:rPr lang="el-GR" sz="2000" dirty="0" smtClean="0">
                <a:solidFill>
                  <a:srgbClr val="002960"/>
                </a:solidFill>
              </a:rPr>
              <a:t>κερδοφορίας, </a:t>
            </a:r>
            <a:r>
              <a:rPr lang="el-GR" sz="2000" dirty="0">
                <a:solidFill>
                  <a:srgbClr val="002960"/>
                </a:solidFill>
              </a:rPr>
              <a:t>αξιοποιώντας </a:t>
            </a:r>
            <a:r>
              <a:rPr lang="el-GR" sz="2000" dirty="0" smtClean="0">
                <a:solidFill>
                  <a:srgbClr val="002960"/>
                </a:solidFill>
              </a:rPr>
              <a:t>τα υψηλά διεθνή περιθώρια</a:t>
            </a:r>
            <a:endParaRPr lang="en-US" sz="2000" dirty="0">
              <a:solidFill>
                <a:srgbClr val="002960"/>
              </a:solidFill>
            </a:endParaRPr>
          </a:p>
        </p:txBody>
      </p:sp>
      <p:sp>
        <p:nvSpPr>
          <p:cNvPr id="10" name="Rectangle 2"/>
          <p:cNvSpPr txBox="1">
            <a:spLocks noChangeArrowheads="1"/>
          </p:cNvSpPr>
          <p:nvPr/>
        </p:nvSpPr>
        <p:spPr>
          <a:xfrm>
            <a:off x="520724" y="3216721"/>
            <a:ext cx="7920000" cy="1080120"/>
          </a:xfrm>
          <a:prstGeom prst="rect">
            <a:avLst/>
          </a:prstGeom>
        </p:spPr>
        <p:txBody>
          <a:bodyPr lIns="97628" tIns="48814" rIns="97628" bIns="48814"/>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356786" lvl="1" indent="-177598" algn="just" defTabSz="894325" eaLnBrk="1" hangingPunct="1">
              <a:lnSpc>
                <a:spcPct val="150000"/>
              </a:lnSpc>
              <a:spcBef>
                <a:spcPts val="1200"/>
              </a:spcBef>
              <a:buSzPct val="120000"/>
              <a:buFontTx/>
              <a:buChar char="•"/>
              <a:defRPr/>
            </a:pPr>
            <a:r>
              <a:rPr lang="el-GR" sz="1800" b="0" dirty="0" smtClean="0">
                <a:latin typeface="Arial" panose="020B0604020202020204" pitchFamily="34" charset="0"/>
                <a:cs typeface="Arial" panose="020B0604020202020204" pitchFamily="34" charset="0"/>
              </a:rPr>
              <a:t>Αυξημένη </a:t>
            </a:r>
            <a:r>
              <a:rPr lang="el-GR" sz="1800" b="0" dirty="0">
                <a:latin typeface="Arial" panose="020B0604020202020204" pitchFamily="34" charset="0"/>
                <a:cs typeface="Arial" panose="020B0604020202020204" pitchFamily="34" charset="0"/>
              </a:rPr>
              <a:t>παραγωγή προπυλενίου από το Διυλιστήριο Ασπροπύργου, </a:t>
            </a:r>
            <a:r>
              <a:rPr lang="el-GR" sz="1800" b="0" dirty="0" smtClean="0">
                <a:latin typeface="Arial" panose="020B0604020202020204" pitchFamily="34" charset="0"/>
                <a:cs typeface="Arial" panose="020B0604020202020204" pitchFamily="34" charset="0"/>
              </a:rPr>
              <a:t>μετά την ολοκλήρωση επενδύσεων καθετοποίησης</a:t>
            </a:r>
            <a:endParaRPr lang="el-GR" sz="1800" b="0" dirty="0">
              <a:latin typeface="Arial" panose="020B0604020202020204" pitchFamily="34" charset="0"/>
              <a:cs typeface="Arial" panose="020B0604020202020204" pitchFamily="34" charset="0"/>
            </a:endParaRPr>
          </a:p>
        </p:txBody>
      </p:sp>
      <p:sp>
        <p:nvSpPr>
          <p:cNvPr id="9" name="Text Box 11"/>
          <p:cNvSpPr txBox="1">
            <a:spLocks noChangeArrowheads="1"/>
          </p:cNvSpPr>
          <p:nvPr/>
        </p:nvSpPr>
        <p:spPr bwMode="auto">
          <a:xfrm>
            <a:off x="160364" y="6478613"/>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Καθαρές πωλήσεις εξαιρουμένων φόρων πωλήσεων</a:t>
            </a:r>
          </a:p>
        </p:txBody>
      </p:sp>
      <p:sp>
        <p:nvSpPr>
          <p:cNvPr id="7" name="TextBox 6"/>
          <p:cNvSpPr txBox="1"/>
          <p:nvPr/>
        </p:nvSpPr>
        <p:spPr>
          <a:xfrm>
            <a:off x="-2580512" y="1416523"/>
            <a:ext cx="332563" cy="187224"/>
          </a:xfrm>
          <a:prstGeom prst="rect">
            <a:avLst/>
          </a:prstGeom>
          <a:solidFill>
            <a:schemeClr val="bg2">
              <a:lumMod val="75000"/>
            </a:schemeClr>
          </a:solidFill>
        </p:spPr>
        <p:txBody>
          <a:bodyPr wrap="square" lIns="91356" tIns="45678" rIns="91356" bIns="45678" rtlCol="0">
            <a:spAutoFit/>
          </a:bodyPr>
          <a:lstStyle/>
          <a:p>
            <a:endParaRPr lang="el-GR" sz="600" dirty="0"/>
          </a:p>
        </p:txBody>
      </p:sp>
      <p:cxnSp>
        <p:nvCxnSpPr>
          <p:cNvPr id="11" name="Straight Connector 10"/>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559160210"/>
              </p:ext>
            </p:extLst>
          </p:nvPr>
        </p:nvGraphicFramePr>
        <p:xfrm>
          <a:off x="1600399" y="1776561"/>
          <a:ext cx="5616624" cy="690280"/>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93</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81</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+14%</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19063" y="230203"/>
            <a:ext cx="8618537" cy="954107"/>
          </a:xfrm>
        </p:spPr>
        <p:txBody>
          <a:bodyPr/>
          <a:lstStyle/>
          <a:p>
            <a:pPr defTabSz="913351"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 </a:t>
            </a:r>
            <a:r>
              <a:rPr lang="el-GR" sz="2200" dirty="0" smtClean="0">
                <a:solidFill>
                  <a:srgbClr val="003882"/>
                </a:solidFill>
              </a:rPr>
              <a:t>ΕΜΠΟΡΙΑ</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Αύξηση κερδοφορίας, τόσο για την εγχώρια εμπορία όσο και τις διεθνείς δραστηριότητες</a:t>
            </a:r>
            <a:endParaRPr lang="el-GR" sz="2000" dirty="0">
              <a:solidFill>
                <a:srgbClr val="002960"/>
              </a:solidFill>
            </a:endParaRPr>
          </a:p>
        </p:txBody>
      </p:sp>
      <p:sp>
        <p:nvSpPr>
          <p:cNvPr id="116739" name="Rectangle 2"/>
          <p:cNvSpPr txBox="1">
            <a:spLocks noChangeArrowheads="1"/>
          </p:cNvSpPr>
          <p:nvPr/>
        </p:nvSpPr>
        <p:spPr bwMode="auto">
          <a:xfrm>
            <a:off x="376262" y="2928689"/>
            <a:ext cx="8147026" cy="3139321"/>
          </a:xfrm>
          <a:prstGeom prst="rect">
            <a:avLst/>
          </a:prstGeom>
          <a:noFill/>
          <a:ln w="9525">
            <a:noFill/>
            <a:miter lim="800000"/>
            <a:headEnd/>
            <a:tailEnd/>
          </a:ln>
        </p:spPr>
        <p:txBody>
          <a:bodyPr wrap="square" lIns="0" tIns="0" rIns="0" bIns="0">
            <a:spAutoFit/>
          </a:bodyPr>
          <a:lstStyle>
            <a:defPPr>
              <a:defRPr lang="en-US"/>
            </a:defPPr>
            <a:lvl2pPr marL="357108" lvl="1" indent="-177760" defTabSz="895153">
              <a:lnSpc>
                <a:spcPct val="150000"/>
              </a:lnSpc>
              <a:spcBef>
                <a:spcPts val="1200"/>
              </a:spcBef>
              <a:buSzPct val="120000"/>
              <a:buFontTx/>
              <a:buChar char="•"/>
              <a:defRPr sz="1800" b="0">
                <a:solidFill>
                  <a:schemeClr val="tx1"/>
                </a:solidFill>
              </a:defRPr>
            </a:lvl2pPr>
          </a:lstStyle>
          <a:p>
            <a:pPr marL="179348" lvl="1" indent="0" algn="just">
              <a:lnSpc>
                <a:spcPct val="100000"/>
              </a:lnSpc>
              <a:buNone/>
            </a:pPr>
            <a:r>
              <a:rPr lang="el-GR" b="1" dirty="0" smtClean="0"/>
              <a:t>ΕΓΧΩΡΙΑ ΕΜΠΟΡΙΑ</a:t>
            </a:r>
          </a:p>
          <a:p>
            <a:pPr lvl="1" algn="just">
              <a:lnSpc>
                <a:spcPct val="100000"/>
              </a:lnSpc>
            </a:pPr>
            <a:r>
              <a:rPr lang="el-GR" dirty="0" smtClean="0"/>
              <a:t>Διατήρηση ηγετικής θέσης στην αγορά και αύξηση μεριδίων αγοράς</a:t>
            </a:r>
          </a:p>
          <a:p>
            <a:pPr lvl="1" algn="just">
              <a:lnSpc>
                <a:spcPct val="100000"/>
              </a:lnSpc>
            </a:pPr>
            <a:r>
              <a:rPr lang="el-GR" dirty="0" smtClean="0"/>
              <a:t>Αποτελεσματική διαχείριση της κρίσης (τραπεζική αργία, </a:t>
            </a:r>
            <a:r>
              <a:rPr lang="en-GB" dirty="0" smtClean="0"/>
              <a:t>capital controls)</a:t>
            </a:r>
            <a:endParaRPr lang="el-GR" dirty="0" smtClean="0"/>
          </a:p>
          <a:p>
            <a:pPr marL="179348" lvl="1" indent="0" algn="just">
              <a:lnSpc>
                <a:spcPct val="100000"/>
              </a:lnSpc>
              <a:buNone/>
            </a:pPr>
            <a:endParaRPr lang="el-GR" b="1" dirty="0" smtClean="0"/>
          </a:p>
          <a:p>
            <a:pPr marL="179348" lvl="1" indent="0" algn="just">
              <a:lnSpc>
                <a:spcPct val="100000"/>
              </a:lnSpc>
              <a:buNone/>
            </a:pPr>
            <a:r>
              <a:rPr lang="el-GR" b="1" dirty="0" smtClean="0"/>
              <a:t>ΔΙΕΘΝΕΙΣ ΔΡΑΣΤΗΡΙΟΤΗΤΕΣ</a:t>
            </a:r>
            <a:endParaRPr lang="en-GB" b="1" dirty="0" smtClean="0"/>
          </a:p>
          <a:p>
            <a:pPr lvl="1" algn="just">
              <a:lnSpc>
                <a:spcPct val="100000"/>
              </a:lnSpc>
            </a:pPr>
            <a:r>
              <a:rPr lang="el-GR" dirty="0" smtClean="0"/>
              <a:t>Επίτευξη ιστορικού υψηλού κερδοφορίας στις θυγατρικές του εξωτερικού (+21%)</a:t>
            </a:r>
          </a:p>
          <a:p>
            <a:pPr lvl="1" algn="just">
              <a:lnSpc>
                <a:spcPct val="100000"/>
              </a:lnSpc>
            </a:pPr>
            <a:r>
              <a:rPr lang="el-GR" dirty="0"/>
              <a:t>Αύξηση καθετοποίησης με τα διυλιστήρια του </a:t>
            </a:r>
            <a:r>
              <a:rPr lang="el-GR" dirty="0" smtClean="0"/>
              <a:t>Ομίλου</a:t>
            </a:r>
            <a:endParaRPr lang="el-GR" dirty="0"/>
          </a:p>
        </p:txBody>
      </p:sp>
      <p:sp>
        <p:nvSpPr>
          <p:cNvPr id="116741" name="Text Box 11"/>
          <p:cNvSpPr txBox="1">
            <a:spLocks noChangeArrowheads="1"/>
          </p:cNvSpPr>
          <p:nvPr/>
        </p:nvSpPr>
        <p:spPr bwMode="auto">
          <a:xfrm>
            <a:off x="160364" y="6386532"/>
            <a:ext cx="6200775" cy="215339"/>
          </a:xfrm>
          <a:prstGeom prst="rect">
            <a:avLst/>
          </a:prstGeom>
          <a:noFill/>
          <a:ln w="9525">
            <a:noFill/>
            <a:miter lim="800000"/>
            <a:headEnd/>
            <a:tailEnd/>
          </a:ln>
        </p:spPr>
        <p:txBody>
          <a:bodyPr lIns="91336" tIns="45668" rIns="91336" bIns="45668">
            <a:spAutoFit/>
          </a:bodyPr>
          <a:lstStyle/>
          <a:p>
            <a:pPr marL="456677" indent="-456677"/>
            <a:r>
              <a:rPr lang="el-GR" sz="800" b="0" i="1" dirty="0">
                <a:solidFill>
                  <a:schemeClr val="tx1"/>
                </a:solidFill>
              </a:rPr>
              <a:t>(*)     Εξαιρούνται αποτελέσματα από επίδραση αποθεμάτων και άλλα μη λειτουργικά στοιχεία</a:t>
            </a:r>
          </a:p>
        </p:txBody>
      </p:sp>
      <p:cxnSp>
        <p:nvCxnSpPr>
          <p:cNvPr id="10" name="Straight Connector 9"/>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14</a:t>
            </a:fld>
            <a:endParaRPr lang="en-US" sz="1000" b="0" dirty="0">
              <a:solidFill>
                <a:schemeClr val="tx1"/>
              </a:solidFill>
            </a:endParaRPr>
          </a:p>
        </p:txBody>
      </p:sp>
      <p:pic>
        <p:nvPicPr>
          <p:cNvPr id="14"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352708000"/>
              </p:ext>
            </p:extLst>
          </p:nvPr>
        </p:nvGraphicFramePr>
        <p:xfrm>
          <a:off x="1456383" y="1590337"/>
          <a:ext cx="5616624" cy="690280"/>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124</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99</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+25%</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19063" y="230203"/>
            <a:ext cx="8618537" cy="954107"/>
          </a:xfrm>
        </p:spPr>
        <p:txBody>
          <a:bodyPr/>
          <a:lstStyle/>
          <a:p>
            <a:pPr defTabSz="913351" eaLnBrk="1" hangingPunct="1"/>
            <a:r>
              <a:rPr lang="el-GR" sz="2200" dirty="0" smtClean="0">
                <a:solidFill>
                  <a:srgbClr val="003882"/>
                </a:solidFill>
              </a:rPr>
              <a:t>ΔΙΕΘΝΕΙΣ ΔΡΑΣΤΗΡΙΟΤΗΤΕΣ</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Σημαντική συνεισφορά στην κερδοφορία του Ομίλου. Διεύρυνση καθετοποίησης με σημαντικά οφέλη</a:t>
            </a:r>
            <a:endParaRPr lang="el-GR" sz="1800" dirty="0">
              <a:solidFill>
                <a:srgbClr val="002960"/>
              </a:solidFill>
            </a:endParaRPr>
          </a:p>
        </p:txBody>
      </p:sp>
      <p:sp>
        <p:nvSpPr>
          <p:cNvPr id="116739" name="Rectangle 2"/>
          <p:cNvSpPr txBox="1">
            <a:spLocks noChangeArrowheads="1"/>
          </p:cNvSpPr>
          <p:nvPr/>
        </p:nvSpPr>
        <p:spPr bwMode="auto">
          <a:xfrm>
            <a:off x="5650087" y="2172215"/>
            <a:ext cx="3112913" cy="1764586"/>
          </a:xfrm>
          <a:prstGeom prst="rect">
            <a:avLst/>
          </a:prstGeom>
          <a:noFill/>
          <a:ln w="9525">
            <a:noFill/>
            <a:miter lim="800000"/>
            <a:headEnd/>
            <a:tailEnd/>
          </a:ln>
        </p:spPr>
        <p:txBody>
          <a:bodyPr wrap="square" lIns="0" tIns="0" rIns="0" bIns="0">
            <a:spAutoFit/>
          </a:bodyPr>
          <a:lstStyle>
            <a:defPPr>
              <a:defRPr lang="en-US"/>
            </a:defPPr>
            <a:lvl2pPr marL="357108" lvl="1" indent="-177760" defTabSz="895153">
              <a:lnSpc>
                <a:spcPct val="150000"/>
              </a:lnSpc>
              <a:spcBef>
                <a:spcPts val="1200"/>
              </a:spcBef>
              <a:buSzPct val="120000"/>
              <a:buFontTx/>
              <a:buChar char="•"/>
              <a:defRPr sz="1800" b="0">
                <a:solidFill>
                  <a:schemeClr val="tx1"/>
                </a:solidFill>
              </a:defRPr>
            </a:lvl2pPr>
          </a:lstStyle>
          <a:p>
            <a:pPr marL="179348" lvl="1" indent="0">
              <a:buNone/>
            </a:pPr>
            <a:endParaRPr lang="el-GR" b="1" dirty="0" smtClean="0"/>
          </a:p>
          <a:p>
            <a:pPr lvl="1"/>
            <a:r>
              <a:rPr lang="el-GR" dirty="0" smtClean="0"/>
              <a:t>Σχεδιασμός για αναπτυξιακές επενδύσεις σε επιλεγμένες αγορές</a:t>
            </a:r>
          </a:p>
        </p:txBody>
      </p:sp>
      <p:sp>
        <p:nvSpPr>
          <p:cNvPr id="7" name="Rectangle 2"/>
          <p:cNvSpPr txBox="1">
            <a:spLocks noChangeArrowheads="1"/>
          </p:cNvSpPr>
          <p:nvPr/>
        </p:nvSpPr>
        <p:spPr>
          <a:xfrm>
            <a:off x="4460875" y="4235450"/>
            <a:ext cx="4216400" cy="2030413"/>
          </a:xfrm>
          <a:prstGeom prst="rect">
            <a:avLst/>
          </a:prstGeom>
        </p:spPr>
        <p:txBody>
          <a:bodyPr lIns="97628" tIns="48814" rIns="97628" bIns="48814"/>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lvl="1" eaLnBrk="1" hangingPunct="1">
              <a:lnSpc>
                <a:spcPct val="150000"/>
              </a:lnSpc>
              <a:spcBef>
                <a:spcPts val="100"/>
              </a:spcBef>
              <a:buFont typeface="Arial" pitchFamily="34" charset="0"/>
              <a:buChar char="•"/>
              <a:defRPr/>
            </a:pPr>
            <a:endParaRPr lang="el-GR" sz="1800" b="0" dirty="0">
              <a:latin typeface="+mj-lt"/>
            </a:endParaRPr>
          </a:p>
        </p:txBody>
      </p:sp>
      <p:cxnSp>
        <p:nvCxnSpPr>
          <p:cNvPr id="10" name="Straight Connector 9"/>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15</a:t>
            </a:fld>
            <a:endParaRPr lang="en-US" sz="1000" b="0" dirty="0">
              <a:solidFill>
                <a:schemeClr val="tx1"/>
              </a:solidFill>
            </a:endParaRPr>
          </a:p>
        </p:txBody>
      </p:sp>
      <p:pic>
        <p:nvPicPr>
          <p:cNvPr id="14" name="Picture 95" descr="elpengr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custDataLst>
              <p:tags r:id="rId1"/>
            </p:custDataLst>
          </p:nvPr>
        </p:nvGrpSpPr>
        <p:grpSpPr>
          <a:xfrm>
            <a:off x="352798" y="1488529"/>
            <a:ext cx="5280049" cy="4392488"/>
            <a:chOff x="273267" y="2649503"/>
            <a:chExt cx="3375869" cy="2760143"/>
          </a:xfrm>
        </p:grpSpPr>
        <p:pic>
          <p:nvPicPr>
            <p:cNvPr id="15" name="Picture 4"/>
            <p:cNvPicPr>
              <a:picLocks noChangeAspect="1" noChangeArrowheads="1"/>
            </p:cNvPicPr>
            <p:nvPr>
              <p:custDataLst>
                <p:tags r:id="rId2"/>
              </p:custDataLst>
            </p:nvPr>
          </p:nvPicPr>
          <p:blipFill rotWithShape="1">
            <a:blip r:embed="rId12">
              <a:extLst>
                <a:ext uri="{28A0092B-C50C-407E-A947-70E740481C1C}">
                  <a14:useLocalDpi xmlns:a14="http://schemas.microsoft.com/office/drawing/2010/main" val="0"/>
                </a:ext>
              </a:extLst>
            </a:blip>
            <a:srcRect l="5232" t="38162" r="29764" b="-1"/>
            <a:stretch/>
          </p:blipFill>
          <p:spPr bwMode="auto">
            <a:xfrm>
              <a:off x="273267" y="2649503"/>
              <a:ext cx="3375869" cy="265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custDataLst>
                <p:tags r:id="rId3"/>
              </p:custDataLst>
            </p:nvPr>
          </p:nvSpPr>
          <p:spPr bwMode="auto">
            <a:xfrm>
              <a:off x="568658" y="3349026"/>
              <a:ext cx="1378273" cy="30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rtlCol="0" anchor="t" anchorCtr="0" compatLnSpc="1">
              <a:prstTxWarp prst="textNoShape">
                <a:avLst/>
              </a:prstTxWarp>
              <a:spAutoFit/>
            </a:bodyPr>
            <a:lstStyle/>
            <a:p>
              <a:pPr algn="ctr" defTabSz="913754">
                <a:spcBef>
                  <a:spcPct val="50000"/>
                </a:spcBef>
              </a:pPr>
              <a:endParaRPr lang="el-GR"/>
            </a:p>
          </p:txBody>
        </p:sp>
        <p:sp>
          <p:nvSpPr>
            <p:cNvPr id="17" name="TextBox 16"/>
            <p:cNvSpPr txBox="1"/>
            <p:nvPr>
              <p:custDataLst>
                <p:tags r:id="rId4"/>
              </p:custDataLst>
            </p:nvPr>
          </p:nvSpPr>
          <p:spPr>
            <a:xfrm>
              <a:off x="1341986" y="4292718"/>
              <a:ext cx="393495" cy="141666"/>
            </a:xfrm>
            <a:prstGeom prst="rect">
              <a:avLst/>
            </a:prstGeom>
            <a:noFill/>
          </p:spPr>
          <p:txBody>
            <a:bodyPr wrap="none" lIns="91376" tIns="45688" rIns="91376" bIns="45688" rtlCol="0">
              <a:spAutoFit/>
            </a:bodyPr>
            <a:lstStyle/>
            <a:p>
              <a:pPr>
                <a:buNone/>
              </a:pPr>
              <a:r>
                <a:rPr lang="en-US" sz="600" dirty="0">
                  <a:solidFill>
                    <a:schemeClr val="tx1"/>
                  </a:solidFill>
                </a:rPr>
                <a:t>GREECE</a:t>
              </a:r>
              <a:endParaRPr lang="el-GR" sz="600" dirty="0">
                <a:solidFill>
                  <a:schemeClr val="tx1"/>
                </a:solidFill>
              </a:endParaRPr>
            </a:p>
          </p:txBody>
        </p:sp>
        <p:sp>
          <p:nvSpPr>
            <p:cNvPr id="18" name="TextBox 17"/>
            <p:cNvSpPr txBox="1"/>
            <p:nvPr>
              <p:custDataLst>
                <p:tags r:id="rId5"/>
              </p:custDataLst>
            </p:nvPr>
          </p:nvSpPr>
          <p:spPr>
            <a:xfrm>
              <a:off x="1961202" y="3286478"/>
              <a:ext cx="442972" cy="141666"/>
            </a:xfrm>
            <a:prstGeom prst="rect">
              <a:avLst/>
            </a:prstGeom>
            <a:noFill/>
          </p:spPr>
          <p:txBody>
            <a:bodyPr wrap="none" lIns="91376" tIns="45688" rIns="91376" bIns="45688" rtlCol="0">
              <a:spAutoFit/>
            </a:bodyPr>
            <a:lstStyle/>
            <a:p>
              <a:pPr>
                <a:buNone/>
              </a:pPr>
              <a:r>
                <a:rPr lang="en-US" sz="600" dirty="0">
                  <a:solidFill>
                    <a:schemeClr val="tx1"/>
                  </a:solidFill>
                </a:rPr>
                <a:t>BULGARIA</a:t>
              </a:r>
              <a:endParaRPr lang="el-GR" sz="600" dirty="0">
                <a:solidFill>
                  <a:schemeClr val="tx1"/>
                </a:solidFill>
              </a:endParaRPr>
            </a:p>
          </p:txBody>
        </p:sp>
        <p:sp>
          <p:nvSpPr>
            <p:cNvPr id="19" name="TextBox 18"/>
            <p:cNvSpPr txBox="1"/>
            <p:nvPr>
              <p:custDataLst>
                <p:tags r:id="rId6"/>
              </p:custDataLst>
            </p:nvPr>
          </p:nvSpPr>
          <p:spPr>
            <a:xfrm>
              <a:off x="995959" y="3257757"/>
              <a:ext cx="360097" cy="141666"/>
            </a:xfrm>
            <a:prstGeom prst="rect">
              <a:avLst/>
            </a:prstGeom>
            <a:noFill/>
          </p:spPr>
          <p:txBody>
            <a:bodyPr wrap="none" lIns="91376" tIns="45688" rIns="91376" bIns="45688" rtlCol="0">
              <a:spAutoFit/>
            </a:bodyPr>
            <a:lstStyle/>
            <a:p>
              <a:pPr>
                <a:buNone/>
              </a:pPr>
              <a:r>
                <a:rPr lang="en-US" sz="600" dirty="0">
                  <a:solidFill>
                    <a:schemeClr val="tx1"/>
                  </a:solidFill>
                </a:rPr>
                <a:t>SERBIA</a:t>
              </a:r>
              <a:endParaRPr lang="el-GR" sz="600" dirty="0">
                <a:solidFill>
                  <a:schemeClr val="tx1"/>
                </a:solidFill>
              </a:endParaRPr>
            </a:p>
          </p:txBody>
        </p:sp>
        <p:sp>
          <p:nvSpPr>
            <p:cNvPr id="20" name="TextBox 19"/>
            <p:cNvSpPr txBox="1"/>
            <p:nvPr>
              <p:custDataLst>
                <p:tags r:id="rId7"/>
              </p:custDataLst>
            </p:nvPr>
          </p:nvSpPr>
          <p:spPr>
            <a:xfrm>
              <a:off x="481078" y="3397922"/>
              <a:ext cx="574088" cy="141666"/>
            </a:xfrm>
            <a:prstGeom prst="rect">
              <a:avLst/>
            </a:prstGeom>
            <a:noFill/>
          </p:spPr>
          <p:txBody>
            <a:bodyPr wrap="none" lIns="91376" tIns="45688" rIns="91376" bIns="45688" rtlCol="0">
              <a:spAutoFit/>
            </a:bodyPr>
            <a:lstStyle/>
            <a:p>
              <a:pPr>
                <a:buNone/>
              </a:pPr>
              <a:r>
                <a:rPr lang="en-US" sz="600" dirty="0">
                  <a:solidFill>
                    <a:schemeClr val="tx1"/>
                  </a:solidFill>
                </a:rPr>
                <a:t>MONTENEGRO</a:t>
              </a:r>
              <a:endParaRPr lang="el-GR" sz="600" dirty="0">
                <a:solidFill>
                  <a:schemeClr val="tx1"/>
                </a:solidFill>
              </a:endParaRPr>
            </a:p>
          </p:txBody>
        </p:sp>
        <p:sp>
          <p:nvSpPr>
            <p:cNvPr id="21" name="TextBox 20"/>
            <p:cNvSpPr txBox="1"/>
            <p:nvPr>
              <p:custDataLst>
                <p:tags r:id="rId8"/>
              </p:custDataLst>
            </p:nvPr>
          </p:nvSpPr>
          <p:spPr>
            <a:xfrm>
              <a:off x="2350087" y="4172995"/>
              <a:ext cx="383600" cy="141666"/>
            </a:xfrm>
            <a:prstGeom prst="rect">
              <a:avLst/>
            </a:prstGeom>
            <a:noFill/>
          </p:spPr>
          <p:txBody>
            <a:bodyPr wrap="none" lIns="91376" tIns="45688" rIns="91376" bIns="45688" rtlCol="0">
              <a:spAutoFit/>
            </a:bodyPr>
            <a:lstStyle/>
            <a:p>
              <a:pPr>
                <a:buNone/>
              </a:pPr>
              <a:r>
                <a:rPr lang="en-US" sz="600" dirty="0">
                  <a:solidFill>
                    <a:schemeClr val="tx1"/>
                  </a:solidFill>
                </a:rPr>
                <a:t>TURKEY</a:t>
              </a:r>
              <a:endParaRPr lang="el-GR" sz="600" dirty="0">
                <a:solidFill>
                  <a:schemeClr val="tx1"/>
                </a:solidFill>
              </a:endParaRPr>
            </a:p>
          </p:txBody>
        </p:sp>
        <p:sp>
          <p:nvSpPr>
            <p:cNvPr id="22" name="TextBox 21"/>
            <p:cNvSpPr txBox="1"/>
            <p:nvPr>
              <p:custDataLst>
                <p:tags r:id="rId9"/>
              </p:custDataLst>
            </p:nvPr>
          </p:nvSpPr>
          <p:spPr>
            <a:xfrm>
              <a:off x="2866126" y="5267980"/>
              <a:ext cx="391021" cy="141666"/>
            </a:xfrm>
            <a:prstGeom prst="rect">
              <a:avLst/>
            </a:prstGeom>
            <a:noFill/>
          </p:spPr>
          <p:txBody>
            <a:bodyPr wrap="none" lIns="91376" tIns="45688" rIns="91376" bIns="45688" rtlCol="0">
              <a:spAutoFit/>
            </a:bodyPr>
            <a:lstStyle/>
            <a:p>
              <a:pPr>
                <a:buNone/>
              </a:pPr>
              <a:r>
                <a:rPr lang="en-US" sz="600" b="0" dirty="0">
                  <a:solidFill>
                    <a:schemeClr val="tx1"/>
                  </a:solidFill>
                </a:rPr>
                <a:t>CYPRUS</a:t>
              </a:r>
              <a:endParaRPr lang="el-GR" sz="600" b="0" dirty="0">
                <a:solidFill>
                  <a:schemeClr val="tx1"/>
                </a:solidFill>
              </a:endParaRPr>
            </a:p>
          </p:txBody>
        </p:sp>
        <p:sp>
          <p:nvSpPr>
            <p:cNvPr id="23" name="Curved Right Arrow 22"/>
            <p:cNvSpPr/>
            <p:nvPr/>
          </p:nvSpPr>
          <p:spPr bwMode="auto">
            <a:xfrm rot="17956393">
              <a:off x="1750063" y="4195337"/>
              <a:ext cx="511225" cy="1816619"/>
            </a:xfrm>
            <a:prstGeom prst="curvedRightArrow">
              <a:avLst/>
            </a:prstGeom>
            <a:solidFill>
              <a:schemeClr val="tx2">
                <a:lumMod val="75000"/>
                <a:lumOff val="25000"/>
                <a:alpha val="61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sp>
          <p:nvSpPr>
            <p:cNvPr id="24" name="Curved Right Arrow 23"/>
            <p:cNvSpPr/>
            <p:nvPr/>
          </p:nvSpPr>
          <p:spPr bwMode="auto">
            <a:xfrm rot="9243083" flipH="1">
              <a:off x="648184" y="3459301"/>
              <a:ext cx="377419" cy="1177816"/>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sp>
          <p:nvSpPr>
            <p:cNvPr id="25" name="Curved Right Arrow 24"/>
            <p:cNvSpPr/>
            <p:nvPr/>
          </p:nvSpPr>
          <p:spPr bwMode="auto">
            <a:xfrm rot="12471663">
              <a:off x="1733113" y="3340666"/>
              <a:ext cx="354904" cy="973402"/>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sp>
          <p:nvSpPr>
            <p:cNvPr id="26" name="Curved Right Arrow 25"/>
            <p:cNvSpPr/>
            <p:nvPr/>
          </p:nvSpPr>
          <p:spPr bwMode="auto">
            <a:xfrm rot="10800000">
              <a:off x="1490291" y="3499706"/>
              <a:ext cx="170716" cy="361911"/>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grpSp>
    </p:spTree>
    <p:extLst>
      <p:ext uri="{BB962C8B-B14F-4D97-AF65-F5344CB8AC3E}">
        <p14:creationId xmlns:p14="http://schemas.microsoft.com/office/powerpoint/2010/main" val="1912762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63" name="Object 59"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98623" name="think-cell Slide" r:id="rId6" imgW="360" imgH="360" progId="TCLayout.ActiveDocument.1">
                  <p:embed/>
                </p:oleObj>
              </mc:Choice>
              <mc:Fallback>
                <p:oleObj name="think-cell Slide" r:id="rId6" imgW="360" imgH="360" progId="TCLayout.ActiveDocument.1">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65" name="Rectangle 26"/>
          <p:cNvSpPr>
            <a:spLocks noGrp="1" noChangeArrowheads="1"/>
          </p:cNvSpPr>
          <p:nvPr>
            <p:ph type="title"/>
            <p:custDataLst>
              <p:tags r:id="rId3"/>
            </p:custDataLst>
          </p:nvPr>
        </p:nvSpPr>
        <p:spPr>
          <a:xfrm>
            <a:off x="119063" y="230203"/>
            <a:ext cx="8618537"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a:t>
            </a:r>
            <a:r>
              <a:rPr lang="el-GR" sz="2200" dirty="0" smtClean="0">
                <a:solidFill>
                  <a:srgbClr val="003882"/>
                </a:solidFill>
              </a:rPr>
              <a:t> </a:t>
            </a:r>
            <a:r>
              <a:rPr lang="el-GR" sz="2200" dirty="0">
                <a:solidFill>
                  <a:srgbClr val="003882"/>
                </a:solidFill>
              </a:rPr>
              <a:t>ΕΡΕΥΝΑ </a:t>
            </a:r>
            <a:r>
              <a:rPr lang="el-GR" sz="2200" dirty="0" smtClean="0">
                <a:solidFill>
                  <a:srgbClr val="003882"/>
                </a:solidFill>
              </a:rPr>
              <a:t>ΚΑΙ ΠΑΡΑΓΩΓΗ</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Πρόοδος ερευνητικών εργασιών στην Ελλάδα και διεύρυνση χαρτοφυλακίου, σύμφωνα με τον προγραμματισμό</a:t>
            </a:r>
            <a:endParaRPr lang="en-US" sz="1800" dirty="0">
              <a:solidFill>
                <a:srgbClr val="002960"/>
              </a:solidFill>
            </a:endParaRPr>
          </a:p>
        </p:txBody>
      </p:sp>
      <p:sp>
        <p:nvSpPr>
          <p:cNvPr id="17" name="Rectangle 2"/>
          <p:cNvSpPr txBox="1">
            <a:spLocks noChangeArrowheads="1"/>
          </p:cNvSpPr>
          <p:nvPr>
            <p:custDataLst>
              <p:tags r:id="rId4"/>
            </p:custDataLst>
          </p:nvPr>
        </p:nvSpPr>
        <p:spPr>
          <a:xfrm>
            <a:off x="520719" y="1488529"/>
            <a:ext cx="7920000" cy="4464496"/>
          </a:xfrm>
          <a:prstGeom prst="rect">
            <a:avLst/>
          </a:prstGeom>
        </p:spPr>
        <p:txBody>
          <a:bodyPr lIns="97718" tIns="48860" rIns="97718" bIns="48860" anchor="ct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lvl="1" algn="just"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Εκτέλεση </a:t>
            </a:r>
            <a:r>
              <a:rPr lang="el-GR" sz="1800" b="0" dirty="0">
                <a:latin typeface="Arial" panose="020B0604020202020204" pitchFamily="34" charset="0"/>
                <a:cs typeface="Arial" panose="020B0604020202020204" pitchFamily="34" charset="0"/>
              </a:rPr>
              <a:t>γεωλογικών και γεωφυσικών εργασιών στην περιοχή Δ. Πατραϊκού κόλπου (ΕΛΠΕ διαχειριστής κοινοπραξίας με </a:t>
            </a:r>
            <a:r>
              <a:rPr lang="en-GB" sz="1800" b="0" dirty="0" smtClean="0">
                <a:latin typeface="Arial" panose="020B0604020202020204" pitchFamily="34" charset="0"/>
                <a:cs typeface="Arial" panose="020B0604020202020204" pitchFamily="34" charset="0"/>
              </a:rPr>
              <a:t>Edison</a:t>
            </a:r>
            <a:r>
              <a:rPr lang="el-GR" sz="1800" b="0" dirty="0" smtClean="0">
                <a:latin typeface="Arial" panose="020B0604020202020204" pitchFamily="34" charset="0"/>
                <a:cs typeface="Arial" panose="020B0604020202020204" pitchFamily="34" charset="0"/>
              </a:rPr>
              <a:t>). Ολοκλήρωση εκτεταμένων σεισμικών καταγραφών στις αρχές του 2016</a:t>
            </a: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Ανάδειξη ως Επιλεγείς Αιτών στο </a:t>
            </a:r>
            <a:r>
              <a:rPr lang="el-GR" sz="1800" b="0" dirty="0">
                <a:latin typeface="Arial" panose="020B0604020202020204" pitchFamily="34" charset="0"/>
                <a:cs typeface="Arial" panose="020B0604020202020204" pitchFamily="34" charset="0"/>
              </a:rPr>
              <a:t>διεθνή διαγωνισμό για έρευνα και παραγωγή στις περιοχές Άρτας-Πρέβεζας και ΒΔ Πελοποννήσου </a:t>
            </a:r>
            <a:r>
              <a:rPr lang="el-GR" sz="1800" b="0" dirty="0" smtClean="0">
                <a:latin typeface="Arial" panose="020B0604020202020204" pitchFamily="34" charset="0"/>
                <a:cs typeface="Arial" panose="020B0604020202020204" pitchFamily="34" charset="0"/>
              </a:rPr>
              <a:t>(4 </a:t>
            </a:r>
            <a:r>
              <a:rPr lang="el-GR" sz="1800" b="0" dirty="0">
                <a:latin typeface="Arial" panose="020B0604020202020204" pitchFamily="34" charset="0"/>
                <a:cs typeface="Arial" panose="020B0604020202020204" pitchFamily="34" charset="0"/>
              </a:rPr>
              <a:t>Φεβ </a:t>
            </a:r>
            <a:r>
              <a:rPr lang="el-GR" sz="1800" b="0" dirty="0" smtClean="0">
                <a:latin typeface="Arial" panose="020B0604020202020204" pitchFamily="34" charset="0"/>
                <a:cs typeface="Arial" panose="020B0604020202020204" pitchFamily="34" charset="0"/>
              </a:rPr>
              <a:t>2016)</a:t>
            </a: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Συμμετοχή </a:t>
            </a:r>
            <a:r>
              <a:rPr lang="el-GR" sz="1800" b="0" dirty="0">
                <a:latin typeface="Arial" panose="020B0604020202020204" pitchFamily="34" charset="0"/>
                <a:cs typeface="Arial" panose="020B0604020202020204" pitchFamily="34" charset="0"/>
              </a:rPr>
              <a:t>σε διαγωνισμό για θαλάσσιες περιοχές </a:t>
            </a:r>
            <a:r>
              <a:rPr lang="el-GR" sz="1800" b="0" dirty="0" smtClean="0">
                <a:latin typeface="Arial" panose="020B0604020202020204" pitchFamily="34" charset="0"/>
                <a:cs typeface="Arial" panose="020B0604020202020204" pitchFamily="34" charset="0"/>
              </a:rPr>
              <a:t>στη</a:t>
            </a:r>
            <a:r>
              <a:rPr lang="el-GR" sz="1800" b="0" dirty="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Δ. Ελλάδα σε 3 περιοχές (μέσω και διεθνών κοινοπραξιών)</a:t>
            </a:r>
            <a:endParaRPr lang="en-GB" sz="1800" b="0" dirty="0">
              <a:latin typeface="Arial" panose="020B0604020202020204" pitchFamily="34" charset="0"/>
              <a:cs typeface="Arial" panose="020B0604020202020204" pitchFamily="34" charset="0"/>
            </a:endParaRP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16</a:t>
            </a:fld>
            <a:endParaRPr lang="en-US" sz="1000" b="0" dirty="0">
              <a:solidFill>
                <a:schemeClr val="tx1"/>
              </a:solidFill>
            </a:endParaRPr>
          </a:p>
        </p:txBody>
      </p:sp>
      <p:pic>
        <p:nvPicPr>
          <p:cNvPr id="10" name="Picture 95" descr="elpengr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63" name="Object 59"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0853"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65" name="Rectangle 26"/>
          <p:cNvSpPr>
            <a:spLocks noGrp="1" noChangeArrowheads="1"/>
          </p:cNvSpPr>
          <p:nvPr>
            <p:ph type="title"/>
            <p:custDataLst>
              <p:tags r:id="rId3"/>
            </p:custDataLst>
          </p:nvPr>
        </p:nvSpPr>
        <p:spPr>
          <a:xfrm>
            <a:off x="119063" y="230203"/>
            <a:ext cx="8842375"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a:t>
            </a:r>
            <a:r>
              <a:rPr lang="el-GR" sz="2200" dirty="0" smtClean="0">
                <a:solidFill>
                  <a:srgbClr val="003882"/>
                </a:solidFill>
              </a:rPr>
              <a:t> </a:t>
            </a:r>
            <a:r>
              <a:rPr lang="el-GR" sz="2200" dirty="0">
                <a:solidFill>
                  <a:srgbClr val="003882"/>
                </a:solidFill>
              </a:rPr>
              <a:t>ΣΥΜΜΕΤΟΧΕΣ ΣΕ </a:t>
            </a:r>
            <a:r>
              <a:rPr lang="el-GR" sz="2200" dirty="0" smtClean="0">
                <a:solidFill>
                  <a:srgbClr val="003882"/>
                </a:solidFill>
              </a:rPr>
              <a:t>Φ.Α. &amp; ΗΛ. </a:t>
            </a:r>
            <a:r>
              <a:rPr lang="el-GR" sz="2200" dirty="0">
                <a:solidFill>
                  <a:srgbClr val="003882"/>
                </a:solidFill>
              </a:rPr>
              <a:t>ΕΝΕΡΓΕΙΑ</a:t>
            </a:r>
            <a:r>
              <a:rPr lang="el-GR" sz="2000" dirty="0">
                <a:solidFill>
                  <a:srgbClr val="003882"/>
                </a:solidFill>
              </a:rPr>
              <a:t/>
            </a:r>
            <a:br>
              <a:rPr lang="el-GR" sz="2000" dirty="0">
                <a:solidFill>
                  <a:srgbClr val="003882"/>
                </a:solidFill>
              </a:rPr>
            </a:br>
            <a:r>
              <a:rPr lang="el-GR" sz="2000" dirty="0" smtClean="0">
                <a:solidFill>
                  <a:srgbClr val="002960"/>
                </a:solidFill>
              </a:rPr>
              <a:t>Μείωση συνεισφοράς </a:t>
            </a:r>
            <a:r>
              <a:rPr lang="el-GR" sz="2000" dirty="0">
                <a:solidFill>
                  <a:srgbClr val="002960"/>
                </a:solidFill>
              </a:rPr>
              <a:t>στα καθαρά κέρδη </a:t>
            </a:r>
            <a:r>
              <a:rPr lang="el-GR" sz="2000" dirty="0" smtClean="0">
                <a:solidFill>
                  <a:srgbClr val="002960"/>
                </a:solidFill>
              </a:rPr>
              <a:t>Ομίλου λόγω εκκρεμοτήτων στο ρυθμιστικό πλαίσιο </a:t>
            </a:r>
            <a:r>
              <a:rPr lang="el-GR" sz="2000" dirty="0">
                <a:solidFill>
                  <a:srgbClr val="002960"/>
                </a:solidFill>
              </a:rPr>
              <a:t>ηλεκτροπαραγωγής </a:t>
            </a:r>
            <a:endParaRPr lang="en-US" sz="1800" dirty="0">
              <a:solidFill>
                <a:srgbClr val="002960"/>
              </a:solidFill>
            </a:endParaRPr>
          </a:p>
        </p:txBody>
      </p:sp>
      <p:sp>
        <p:nvSpPr>
          <p:cNvPr id="16" name="Rectangle 2"/>
          <p:cNvSpPr txBox="1">
            <a:spLocks noChangeArrowheads="1"/>
          </p:cNvSpPr>
          <p:nvPr>
            <p:custDataLst>
              <p:tags r:id="rId4"/>
            </p:custDataLst>
          </p:nvPr>
        </p:nvSpPr>
        <p:spPr>
          <a:xfrm>
            <a:off x="520724" y="3789339"/>
            <a:ext cx="7920000" cy="1728192"/>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None/>
              <a:defRPr/>
            </a:pPr>
            <a:r>
              <a:rPr lang="en-US" sz="2000" dirty="0" smtClean="0">
                <a:solidFill>
                  <a:srgbClr val="003882"/>
                </a:solidFill>
                <a:latin typeface="Arial" charset="0"/>
              </a:rPr>
              <a:t>ELPEDISON</a:t>
            </a:r>
            <a:endParaRPr lang="el-GR" sz="2000" dirty="0" smtClean="0">
              <a:solidFill>
                <a:srgbClr val="003882"/>
              </a:solidFill>
              <a:latin typeface="Arial" charset="0"/>
            </a:endParaRPr>
          </a:p>
          <a:p>
            <a:pPr marL="179182" lvl="1" indent="0" eaLnBrk="1" hangingPunct="1">
              <a:lnSpc>
                <a:spcPct val="150000"/>
              </a:lnSpc>
              <a:spcBef>
                <a:spcPct val="0"/>
              </a:spcBef>
              <a:buNone/>
              <a:defRPr/>
            </a:pPr>
            <a:endParaRPr lang="el-GR" sz="900" dirty="0">
              <a:solidFill>
                <a:srgbClr val="003882"/>
              </a:solidFill>
              <a:latin typeface="Arial" charset="0"/>
            </a:endParaRPr>
          </a:p>
          <a:p>
            <a:pPr lvl="1"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Μείωση κερδοφορίας </a:t>
            </a:r>
            <a:r>
              <a:rPr lang="en-GB" sz="1800" b="0" dirty="0" smtClean="0">
                <a:latin typeface="Arial" panose="020B0604020202020204" pitchFamily="34" charset="0"/>
                <a:cs typeface="Arial" panose="020B0604020202020204" pitchFamily="34" charset="0"/>
              </a:rPr>
              <a:t>ELPEDISON</a:t>
            </a:r>
            <a:r>
              <a:rPr lang="el-GR" sz="1800" b="0" dirty="0" smtClean="0">
                <a:latin typeface="Arial" panose="020B0604020202020204" pitchFamily="34" charset="0"/>
                <a:cs typeface="Arial" panose="020B0604020202020204" pitchFamily="34" charset="0"/>
              </a:rPr>
              <a:t> με αποτελέσματα </a:t>
            </a:r>
            <a:r>
              <a:rPr lang="en-GB" sz="1800" b="0" dirty="0" smtClean="0">
                <a:latin typeface="Arial" panose="020B0604020202020204" pitchFamily="34" charset="0"/>
                <a:cs typeface="Arial" panose="020B0604020202020204" pitchFamily="34" charset="0"/>
              </a:rPr>
              <a:t>EBITDA </a:t>
            </a:r>
            <a:r>
              <a:rPr lang="el-GR" sz="1800" b="0" dirty="0">
                <a:latin typeface="Arial" panose="020B0604020202020204" pitchFamily="34" charset="0"/>
                <a:cs typeface="Arial" panose="020B0604020202020204" pitchFamily="34" charset="0"/>
              </a:rPr>
              <a:t>στα </a:t>
            </a:r>
            <a:r>
              <a:rPr lang="el-GR" sz="1800" b="0" dirty="0" smtClean="0">
                <a:latin typeface="Arial" panose="020B0604020202020204" pitchFamily="34" charset="0"/>
                <a:cs typeface="Arial" panose="020B0604020202020204" pitchFamily="34" charset="0"/>
              </a:rPr>
              <a:t>€18 </a:t>
            </a:r>
            <a:r>
              <a:rPr lang="el-GR" sz="1800" b="0" dirty="0">
                <a:latin typeface="Arial" panose="020B0604020202020204" pitchFamily="34" charset="0"/>
                <a:cs typeface="Arial" panose="020B0604020202020204" pitchFamily="34" charset="0"/>
              </a:rPr>
              <a:t>εκ</a:t>
            </a:r>
            <a:r>
              <a:rPr lang="el-GR" sz="1800" b="0" dirty="0" smtClean="0">
                <a:latin typeface="Arial" panose="020B0604020202020204" pitchFamily="34" charset="0"/>
                <a:cs typeface="Arial" panose="020B0604020202020204" pitchFamily="34" charset="0"/>
              </a:rPr>
              <a:t>. λόγω καθυστέρησης υιοθέτησης θεσμικού πλαισίου</a:t>
            </a:r>
            <a:endParaRPr lang="en-GB" sz="2000" b="0" dirty="0">
              <a:latin typeface="+mj-lt"/>
            </a:endParaRPr>
          </a:p>
        </p:txBody>
      </p:sp>
      <p:sp>
        <p:nvSpPr>
          <p:cNvPr id="17" name="Rectangle 2"/>
          <p:cNvSpPr txBox="1">
            <a:spLocks noChangeArrowheads="1"/>
          </p:cNvSpPr>
          <p:nvPr>
            <p:custDataLst>
              <p:tags r:id="rId5"/>
            </p:custDataLst>
          </p:nvPr>
        </p:nvSpPr>
        <p:spPr>
          <a:xfrm>
            <a:off x="520724" y="1488529"/>
            <a:ext cx="7920000" cy="1728171"/>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None/>
              <a:defRPr/>
            </a:pPr>
            <a:r>
              <a:rPr lang="el-GR" sz="2000" dirty="0">
                <a:solidFill>
                  <a:srgbClr val="003882"/>
                </a:solidFill>
                <a:latin typeface="Arial" charset="0"/>
              </a:rPr>
              <a:t>ΔΕΠΑ</a:t>
            </a:r>
          </a:p>
          <a:p>
            <a:pPr lvl="1" eaLnBrk="1" hangingPunct="1">
              <a:lnSpc>
                <a:spcPct val="150000"/>
              </a:lnSpc>
              <a:spcBef>
                <a:spcPts val="100"/>
              </a:spcBef>
              <a:buFont typeface="Arial" pitchFamily="34" charset="0"/>
              <a:buChar char="•"/>
              <a:defRPr/>
            </a:pPr>
            <a:endParaRPr lang="el-GR" sz="800" b="0" dirty="0" smtClean="0">
              <a:latin typeface="+mj-lt"/>
            </a:endParaRPr>
          </a:p>
          <a:p>
            <a:pPr lvl="1" eaLnBrk="1" hangingPunct="1">
              <a:lnSpc>
                <a:spcPct val="150000"/>
              </a:lnSpc>
              <a:spcBef>
                <a:spcPts val="100"/>
              </a:spcBef>
              <a:buFont typeface="Arial" pitchFamily="34" charset="0"/>
              <a:buChar char="•"/>
              <a:defRPr/>
            </a:pPr>
            <a:r>
              <a:rPr lang="el-GR" sz="1800" b="0" dirty="0" smtClean="0">
                <a:latin typeface="+mj-lt"/>
              </a:rPr>
              <a:t>Η συνεισφορά </a:t>
            </a:r>
            <a:r>
              <a:rPr lang="el-GR" sz="1800" b="0" dirty="0">
                <a:latin typeface="+mj-lt"/>
              </a:rPr>
              <a:t>στα αποτελέσματα </a:t>
            </a:r>
            <a:r>
              <a:rPr lang="el-GR" sz="1800" b="0" dirty="0" smtClean="0">
                <a:latin typeface="+mj-lt"/>
              </a:rPr>
              <a:t>Ομίλου ανήλθε στα €23εκ., μειωμένη κατά 24% σε σχέση με </a:t>
            </a:r>
            <a:r>
              <a:rPr lang="en-US" sz="1800" b="0" dirty="0" smtClean="0">
                <a:latin typeface="+mj-lt"/>
              </a:rPr>
              <a:t>201</a:t>
            </a:r>
            <a:r>
              <a:rPr lang="el-GR" sz="1800" b="0" dirty="0" smtClean="0">
                <a:latin typeface="+mj-lt"/>
              </a:rPr>
              <a:t>4</a:t>
            </a:r>
            <a:r>
              <a:rPr lang="en-US" sz="1800" b="0" dirty="0" smtClean="0">
                <a:latin typeface="+mj-lt"/>
              </a:rPr>
              <a:t>,</a:t>
            </a:r>
            <a:r>
              <a:rPr lang="el-GR" sz="1800" b="0" dirty="0" smtClean="0">
                <a:latin typeface="+mj-lt"/>
              </a:rPr>
              <a:t> λόγω μίγματος πωλήσεων</a:t>
            </a:r>
            <a:endParaRPr lang="el-GR" sz="1800" b="0" dirty="0">
              <a:latin typeface="+mj-lt"/>
            </a:endParaRPr>
          </a:p>
        </p:txBody>
      </p:sp>
      <p:cxnSp>
        <p:nvCxnSpPr>
          <p:cNvPr id="8" name="Straight Connector 7"/>
          <p:cNvCxnSpPr/>
          <p:nvPr/>
        </p:nvCxnSpPr>
        <p:spPr bwMode="auto">
          <a:xfrm>
            <a:off x="119063" y="552425"/>
            <a:ext cx="8754144"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17</a:t>
            </a:fld>
            <a:endParaRPr lang="en-US" sz="1000" b="0" dirty="0">
              <a:solidFill>
                <a:schemeClr val="tx1"/>
              </a:solidFill>
            </a:endParaRPr>
          </a:p>
        </p:txBody>
      </p:sp>
      <p:pic>
        <p:nvPicPr>
          <p:cNvPr id="10"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135987177"/>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4775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62635" y="12"/>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sz="1200" b="0">
              <a:latin typeface="Arial"/>
              <a:cs typeface="Arial"/>
              <a:sym typeface="Arial"/>
            </a:endParaRPr>
          </a:p>
        </p:txBody>
      </p:sp>
      <p:sp>
        <p:nvSpPr>
          <p:cNvPr id="83027" name="Slide Number Placeholder 4"/>
          <p:cNvSpPr>
            <a:spLocks noGrp="1"/>
          </p:cNvSpPr>
          <p:nvPr>
            <p:ph type="sldNum" sz="quarter" idx="10"/>
            <p:custDataLst>
              <p:tags r:id="rId4"/>
            </p:custDataLst>
          </p:nvPr>
        </p:nvSpPr>
        <p:spPr>
          <a:noFill/>
          <a:ln>
            <a:miter lim="800000"/>
            <a:headEnd/>
            <a:tailEnd/>
          </a:ln>
        </p:spPr>
        <p:txBody>
          <a:bodyPr/>
          <a:lstStyle/>
          <a:p>
            <a:pPr defTabSz="894720"/>
            <a:fld id="{4781120C-54C3-449A-9E08-F226E9B164E1}" type="slidenum">
              <a:rPr lang="en-US" smtClean="0">
                <a:solidFill>
                  <a:srgbClr val="000000"/>
                </a:solidFill>
              </a:rPr>
              <a:pPr defTabSz="894720"/>
              <a:t>18</a:t>
            </a:fld>
            <a:endParaRPr lang="en-US" smtClean="0">
              <a:solidFill>
                <a:srgbClr val="000000"/>
              </a:solidFill>
            </a:endParaRPr>
          </a:p>
        </p:txBody>
      </p:sp>
      <p:sp>
        <p:nvSpPr>
          <p:cNvPr id="6" name="Rectangle 3"/>
          <p:cNvSpPr>
            <a:spLocks noChangeArrowheads="1"/>
          </p:cNvSpPr>
          <p:nvPr>
            <p:custDataLst>
              <p:tags r:id="rId5"/>
            </p:custDataLst>
          </p:nvPr>
        </p:nvSpPr>
        <p:spPr bwMode="auto">
          <a:xfrm>
            <a:off x="119063" y="230188"/>
            <a:ext cx="8618537" cy="1261884"/>
          </a:xfrm>
          <a:prstGeom prst="rect">
            <a:avLst/>
          </a:prstGeom>
          <a:noFill/>
          <a:ln>
            <a:noFill/>
          </a:ln>
          <a:effectLst/>
          <a:extLst/>
        </p:spPr>
        <p:txBody>
          <a:bodyPr lIns="0" tIns="0" rIns="0" bIns="0">
            <a:spAutoFit/>
          </a:bodyPr>
          <a:lstStyle/>
          <a:p>
            <a:pPr defTabSz="894720">
              <a:defRPr/>
            </a:pPr>
            <a:r>
              <a:rPr lang="el-GR" sz="2200" dirty="0" smtClean="0">
                <a:solidFill>
                  <a:srgbClr val="003882"/>
                </a:solidFill>
                <a:latin typeface="+mj-lt"/>
                <a:ea typeface="+mj-ea"/>
                <a:cs typeface="+mj-cs"/>
              </a:rPr>
              <a:t>ΔΙΑΝΟΜΗ ΚΑΙ ΜΕΡΙΣΜΑ</a:t>
            </a:r>
            <a:endParaRPr lang="el-GR" sz="2200" dirty="0">
              <a:solidFill>
                <a:srgbClr val="003882"/>
              </a:solidFill>
              <a:latin typeface="+mj-lt"/>
              <a:ea typeface="+mj-ea"/>
              <a:cs typeface="+mj-cs"/>
            </a:endParaRPr>
          </a:p>
          <a:p>
            <a:pPr defTabSz="894720">
              <a:defRPr/>
            </a:pPr>
            <a:r>
              <a:rPr lang="el-GR" sz="2000" dirty="0" smtClean="0">
                <a:solidFill>
                  <a:srgbClr val="002960"/>
                </a:solidFill>
              </a:rPr>
              <a:t>Μη </a:t>
            </a:r>
            <a:r>
              <a:rPr lang="el-GR" sz="2000" dirty="0">
                <a:solidFill>
                  <a:srgbClr val="002960"/>
                </a:solidFill>
              </a:rPr>
              <a:t>καταβολή μερίσματος από τα αποτελέσματα του 2015, λόγω ζημιών από αποθέματα και </a:t>
            </a:r>
            <a:r>
              <a:rPr lang="el-GR" sz="2000" dirty="0" smtClean="0">
                <a:solidFill>
                  <a:srgbClr val="002960"/>
                </a:solidFill>
              </a:rPr>
              <a:t>στόχευση </a:t>
            </a:r>
            <a:r>
              <a:rPr lang="el-GR" sz="2000" dirty="0">
                <a:solidFill>
                  <a:srgbClr val="002960"/>
                </a:solidFill>
              </a:rPr>
              <a:t>για μείωση δανεισμού το Α’ </a:t>
            </a:r>
            <a:r>
              <a:rPr lang="el-GR" sz="2000" dirty="0" err="1" smtClean="0">
                <a:solidFill>
                  <a:srgbClr val="002960"/>
                </a:solidFill>
              </a:rPr>
              <a:t>Εξάμ</a:t>
            </a:r>
            <a:r>
              <a:rPr lang="el-GR" sz="2000" dirty="0">
                <a:solidFill>
                  <a:srgbClr val="002960"/>
                </a:solidFill>
              </a:rPr>
              <a:t>. 2016. </a:t>
            </a:r>
            <a:r>
              <a:rPr lang="el-GR" sz="2000" dirty="0" smtClean="0">
                <a:solidFill>
                  <a:srgbClr val="002960"/>
                </a:solidFill>
              </a:rPr>
              <a:t>Η πολιτική θα επανεξεταστεί το </a:t>
            </a:r>
            <a:r>
              <a:rPr lang="el-GR" sz="2000" dirty="0">
                <a:solidFill>
                  <a:srgbClr val="002960"/>
                </a:solidFill>
              </a:rPr>
              <a:t>Β’ </a:t>
            </a:r>
            <a:r>
              <a:rPr lang="el-GR" sz="2000" dirty="0" err="1" smtClean="0">
                <a:solidFill>
                  <a:srgbClr val="002960"/>
                </a:solidFill>
              </a:rPr>
              <a:t>Εξάμ</a:t>
            </a:r>
            <a:r>
              <a:rPr lang="el-GR" sz="2000" dirty="0">
                <a:solidFill>
                  <a:srgbClr val="002960"/>
                </a:solidFill>
              </a:rPr>
              <a:t>. </a:t>
            </a:r>
            <a:r>
              <a:rPr lang="el-GR" sz="2000" dirty="0" smtClean="0">
                <a:solidFill>
                  <a:srgbClr val="002960"/>
                </a:solidFill>
              </a:rPr>
              <a:t>2016</a:t>
            </a:r>
            <a:endParaRPr lang="el-GR" sz="2000" dirty="0">
              <a:solidFill>
                <a:srgbClr val="002960"/>
              </a:solidFill>
              <a:latin typeface="+mj-lt"/>
              <a:ea typeface="+mj-ea"/>
              <a:cs typeface="+mj-cs"/>
            </a:endParaRPr>
          </a:p>
        </p:txBody>
      </p:sp>
      <p:cxnSp>
        <p:nvCxnSpPr>
          <p:cNvPr id="8" name="Straight Connector 7"/>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11"/>
          <p:cNvSpPr txBox="1">
            <a:spLocks noChangeArrowheads="1"/>
          </p:cNvSpPr>
          <p:nvPr>
            <p:custDataLst>
              <p:tags r:id="rId7"/>
            </p:custDataLst>
          </p:nvPr>
        </p:nvSpPr>
        <p:spPr bwMode="auto">
          <a:xfrm>
            <a:off x="160364" y="6402849"/>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a:t>
            </a:r>
            <a:r>
              <a:rPr lang="el-GR" sz="900" b="0" i="1" dirty="0" smtClean="0">
                <a:solidFill>
                  <a:schemeClr val="tx1"/>
                </a:solidFill>
              </a:rPr>
              <a:t>Περιλαμβάνει λοιπές διανομές</a:t>
            </a:r>
            <a:endParaRPr lang="el-GR" sz="900" b="0" i="1" dirty="0">
              <a:solidFill>
                <a:schemeClr val="tx1"/>
              </a:solidFill>
            </a:endParaRPr>
          </a:p>
        </p:txBody>
      </p:sp>
      <p:graphicFrame>
        <p:nvGraphicFramePr>
          <p:cNvPr id="11" name="Chart 10"/>
          <p:cNvGraphicFramePr>
            <a:graphicFrameLocks/>
          </p:cNvGraphicFramePr>
          <p:nvPr>
            <p:extLst>
              <p:ext uri="{D42A27DB-BD31-4B8C-83A1-F6EECF244321}">
                <p14:modId xmlns:p14="http://schemas.microsoft.com/office/powerpoint/2010/main" val="2337813465"/>
              </p:ext>
            </p:extLst>
          </p:nvPr>
        </p:nvGraphicFramePr>
        <p:xfrm>
          <a:off x="1249275" y="2352625"/>
          <a:ext cx="6358111" cy="3181510"/>
        </p:xfrm>
        <a:graphic>
          <a:graphicData uri="http://schemas.openxmlformats.org/drawingml/2006/chart">
            <c:chart xmlns:c="http://schemas.openxmlformats.org/drawingml/2006/chart" xmlns:r="http://schemas.openxmlformats.org/officeDocument/2006/relationships" r:id="rId12"/>
          </a:graphicData>
        </a:graphic>
      </p:graphicFrame>
      <p:sp>
        <p:nvSpPr>
          <p:cNvPr id="12" name="Rectangle 4"/>
          <p:cNvSpPr>
            <a:spLocks noChangeArrowheads="1"/>
          </p:cNvSpPr>
          <p:nvPr>
            <p:custDataLst>
              <p:tags r:id="rId8"/>
            </p:custDataLst>
          </p:nvPr>
        </p:nvSpPr>
        <p:spPr bwMode="auto">
          <a:xfrm>
            <a:off x="1384375" y="2009155"/>
            <a:ext cx="3149248" cy="34347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308" tIns="48154" rIns="96308" bIns="48154" anchor="ctr">
            <a:spAutoFit/>
          </a:bodyPr>
          <a:lstStyle/>
          <a:p>
            <a:pPr>
              <a:spcBef>
                <a:spcPct val="0"/>
              </a:spcBef>
              <a:spcAft>
                <a:spcPct val="0"/>
              </a:spcAft>
              <a:buSzTx/>
              <a:buFontTx/>
              <a:buNone/>
            </a:pPr>
            <a:r>
              <a:rPr lang="el-GR" sz="1600" b="1" dirty="0" smtClean="0">
                <a:solidFill>
                  <a:srgbClr val="002960"/>
                </a:solidFill>
                <a:cs typeface="Arial" pitchFamily="34" charset="0"/>
              </a:rPr>
              <a:t>Μέρισμα* ανά μετοχή </a:t>
            </a:r>
            <a:r>
              <a:rPr lang="en-GB" sz="1600" b="1" dirty="0" smtClean="0">
                <a:solidFill>
                  <a:srgbClr val="002960"/>
                </a:solidFill>
                <a:cs typeface="Arial" pitchFamily="34" charset="0"/>
              </a:rPr>
              <a:t>(</a:t>
            </a:r>
            <a:r>
              <a:rPr lang="el-GR" sz="1600" b="1" dirty="0" smtClean="0">
                <a:solidFill>
                  <a:srgbClr val="002960"/>
                </a:solidFill>
                <a:cs typeface="Arial" pitchFamily="34" charset="0"/>
              </a:rPr>
              <a:t>€</a:t>
            </a:r>
            <a:r>
              <a:rPr lang="en-GB" sz="1600" b="1" dirty="0" smtClean="0">
                <a:solidFill>
                  <a:srgbClr val="002960"/>
                </a:solidFill>
                <a:cs typeface="Arial" pitchFamily="34" charset="0"/>
              </a:rPr>
              <a:t>/</a:t>
            </a:r>
            <a:r>
              <a:rPr lang="el-GR" sz="1600" b="1" dirty="0" err="1" smtClean="0">
                <a:solidFill>
                  <a:srgbClr val="002960"/>
                </a:solidFill>
                <a:cs typeface="Arial" pitchFamily="34" charset="0"/>
              </a:rPr>
              <a:t>τμχ</a:t>
            </a:r>
            <a:r>
              <a:rPr lang="en-GB" sz="1600" b="1" dirty="0" smtClean="0">
                <a:solidFill>
                  <a:srgbClr val="002960"/>
                </a:solidFill>
                <a:cs typeface="Arial" pitchFamily="34" charset="0"/>
              </a:rPr>
              <a:t>)</a:t>
            </a:r>
            <a:endParaRPr lang="el-GR" sz="1600" b="1" dirty="0">
              <a:solidFill>
                <a:srgbClr val="002960"/>
              </a:solidFill>
              <a:cs typeface="Arial" pitchFamily="34" charset="0"/>
            </a:endParaRPr>
          </a:p>
        </p:txBody>
      </p:sp>
    </p:spTree>
    <p:extLst>
      <p:ext uri="{BB962C8B-B14F-4D97-AF65-F5344CB8AC3E}">
        <p14:creationId xmlns:p14="http://schemas.microsoft.com/office/powerpoint/2010/main" val="2426180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6999783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820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137220" name="Rectangle 3"/>
          <p:cNvSpPr>
            <a:spLocks noChangeArrowheads="1"/>
          </p:cNvSpPr>
          <p:nvPr>
            <p:custDataLst>
              <p:tags r:id="rId3"/>
            </p:custDataLst>
          </p:nvPr>
        </p:nvSpPr>
        <p:spPr bwMode="gray">
          <a:xfrm>
            <a:off x="950366"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smtClean="0">
                <a:solidFill>
                  <a:schemeClr val="tx1"/>
                </a:solidFill>
              </a:rPr>
              <a:t>Συνεισφορά Ευρωπαϊκού κλάδου Διύλισης στην</a:t>
            </a:r>
            <a:r>
              <a:rPr lang="en-US" sz="2400" b="0" dirty="0" smtClean="0">
                <a:solidFill>
                  <a:schemeClr val="tx1"/>
                </a:solidFill>
              </a:rPr>
              <a:t> </a:t>
            </a:r>
            <a:r>
              <a:rPr lang="el-GR" sz="2400" b="0" dirty="0" smtClean="0">
                <a:solidFill>
                  <a:schemeClr val="tx1"/>
                </a:solidFill>
              </a:rPr>
              <a:t>οικονομία της Ε.Ε.</a:t>
            </a:r>
          </a:p>
          <a:p>
            <a:pPr marL="1136937" lvl="1" indent="-680258">
              <a:lnSpc>
                <a:spcPct val="95000"/>
              </a:lnSpc>
              <a:buFontTx/>
              <a:buChar char="•"/>
            </a:pPr>
            <a:endParaRPr lang="el-GR" sz="2400" b="0" dirty="0" smtClean="0">
              <a:solidFill>
                <a:schemeClr val="tx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αποτελέσματα </a:t>
            </a:r>
            <a:r>
              <a:rPr lang="el-GR" sz="2400" b="0" dirty="0" smtClean="0">
                <a:solidFill>
                  <a:schemeClr val="tx1"/>
                </a:solidFill>
              </a:rPr>
              <a:t>201</a:t>
            </a:r>
            <a:r>
              <a:rPr lang="en-US" sz="2400" b="0" dirty="0" smtClean="0">
                <a:solidFill>
                  <a:schemeClr val="tx1"/>
                </a:solidFill>
              </a:rPr>
              <a:t>5</a:t>
            </a:r>
            <a:endParaRPr lang="en-US" sz="2400" b="0" dirty="0">
              <a:solidFill>
                <a:schemeClr val="tx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a:solidFill>
                  <a:schemeClr val="tx1"/>
                </a:solidFill>
              </a:rPr>
              <a:t>προτεραιότητες 2016</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1</a:t>
            </a:fld>
            <a:endParaRPr lang="en-US" sz="1000" b="0">
              <a:solidFill>
                <a:schemeClr val="tx1"/>
              </a:solidFill>
            </a:endParaRPr>
          </a:p>
        </p:txBody>
      </p:sp>
      <p:sp>
        <p:nvSpPr>
          <p:cNvPr id="137221" name="Rectangle 4"/>
          <p:cNvSpPr>
            <a:spLocks noChangeArrowheads="1"/>
          </p:cNvSpPr>
          <p:nvPr>
            <p:custDataLst>
              <p:tags r:id="rId5"/>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67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extLst>
              <p:ext uri="{D42A27DB-BD31-4B8C-83A1-F6EECF244321}">
                <p14:modId xmlns:p14="http://schemas.microsoft.com/office/powerpoint/2010/main" val="2062889203"/>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9018"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192473" y="1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b="0">
              <a:latin typeface="Arial"/>
              <a:sym typeface="Arial"/>
            </a:endParaRPr>
          </a:p>
        </p:txBody>
      </p:sp>
      <p:sp>
        <p:nvSpPr>
          <p:cNvPr id="106548" name="Rectangle 16"/>
          <p:cNvSpPr>
            <a:spLocks noGrp="1" noChangeArrowheads="1"/>
          </p:cNvSpPr>
          <p:nvPr>
            <p:ph type="title"/>
            <p:custDataLst>
              <p:tags r:id="rId4"/>
            </p:custDataLst>
          </p:nvPr>
        </p:nvSpPr>
        <p:spPr>
          <a:xfrm>
            <a:off x="119063" y="230415"/>
            <a:ext cx="8618537" cy="954107"/>
          </a:xfrm>
        </p:spPr>
        <p:txBody>
          <a:bodyPr/>
          <a:lstStyle/>
          <a:p>
            <a:pPr lvl="1" eaLnBrk="1" hangingPunct="1"/>
            <a:r>
              <a:rPr lang="el-GR" sz="2200" dirty="0">
                <a:solidFill>
                  <a:srgbClr val="003882"/>
                </a:solidFill>
              </a:rPr>
              <a:t>ΔΙΑΧΕΙΡΙΣΗ </a:t>
            </a:r>
            <a:r>
              <a:rPr lang="el-GR" sz="2200" dirty="0" smtClean="0">
                <a:solidFill>
                  <a:srgbClr val="003882"/>
                </a:solidFill>
              </a:rPr>
              <a:t>ΟΙΚΟΝΟΜΙΚΗΣ ΚΡΙΣΗΣ</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Αποτελεσματική αντιμετώπιση της κρίσης, εξασφάλιση επιπλέον χρηματοδότησης, με παράλληλη μείωση κόστους</a:t>
            </a:r>
            <a:endParaRPr lang="en-GB" sz="1800" dirty="0">
              <a:solidFill>
                <a:srgbClr val="002960"/>
              </a:solidFill>
            </a:endParaRPr>
          </a:p>
        </p:txBody>
      </p:sp>
      <p:sp>
        <p:nvSpPr>
          <p:cNvPr id="106549" name="TextBox 1"/>
          <p:cNvSpPr txBox="1">
            <a:spLocks noChangeArrowheads="1"/>
          </p:cNvSpPr>
          <p:nvPr>
            <p:custDataLst>
              <p:tags r:id="rId5"/>
            </p:custDataLst>
          </p:nvPr>
        </p:nvSpPr>
        <p:spPr bwMode="auto">
          <a:xfrm>
            <a:off x="448271" y="1957025"/>
            <a:ext cx="7585891" cy="3039185"/>
          </a:xfrm>
          <a:prstGeom prst="rect">
            <a:avLst/>
          </a:prstGeom>
          <a:noFill/>
          <a:ln w="9525">
            <a:noFill/>
            <a:miter lim="800000"/>
            <a:headEnd/>
            <a:tailEnd/>
          </a:ln>
        </p:spPr>
        <p:txBody>
          <a:bodyPr wrap="square" lIns="91332" tIns="45666" rIns="91332" bIns="45666">
            <a:spAutoFit/>
          </a:bodyPr>
          <a:lstStyle/>
          <a:p>
            <a:pPr marL="464710" lvl="1" indent="-285484" algn="just" defTabSz="892936">
              <a:lnSpc>
                <a:spcPct val="150000"/>
              </a:lnSpc>
              <a:spcBef>
                <a:spcPts val="100"/>
              </a:spcBef>
              <a:buClr>
                <a:srgbClr val="000000"/>
              </a:buClr>
              <a:buFont typeface="Arial" panose="020B0604020202020204" pitchFamily="34" charset="0"/>
              <a:buChar char="•"/>
              <a:defRPr/>
            </a:pPr>
            <a:r>
              <a:rPr lang="el-GR" sz="1800" b="0" dirty="0" smtClean="0">
                <a:solidFill>
                  <a:srgbClr val="000000"/>
                </a:solidFill>
                <a:latin typeface="Arial"/>
              </a:rPr>
              <a:t>Διαχείριση Ελληνικής κρίσης, διασφαλίζοντας επαρκή χρηματοδότηση για συνεχή λειτουργία των διυλιστηρίων και ομαλό εφοδιασμό της Ελληνικής αγοράς χωρίς ιδιαίτερα προβλήματα.</a:t>
            </a:r>
            <a:endParaRPr lang="el-GR" sz="1800" b="0" dirty="0">
              <a:solidFill>
                <a:srgbClr val="000000"/>
              </a:solidFill>
              <a:latin typeface="Arial"/>
            </a:endParaRPr>
          </a:p>
          <a:p>
            <a:pPr marL="464710" lvl="1" indent="-285484" algn="just" defTabSz="892936">
              <a:lnSpc>
                <a:spcPct val="150000"/>
              </a:lnSpc>
              <a:spcBef>
                <a:spcPts val="100"/>
              </a:spcBef>
              <a:buClr>
                <a:srgbClr val="000000"/>
              </a:buClr>
              <a:buFont typeface="Arial" panose="020B0604020202020204" pitchFamily="34" charset="0"/>
              <a:buChar char="•"/>
              <a:defRPr/>
            </a:pPr>
            <a:endParaRPr lang="el-GR" sz="1800" b="0" dirty="0" smtClean="0">
              <a:solidFill>
                <a:srgbClr val="000000"/>
              </a:solidFill>
            </a:endParaRPr>
          </a:p>
          <a:p>
            <a:pPr marL="464710" lvl="1" indent="-285484" algn="just" defTabSz="892936">
              <a:lnSpc>
                <a:spcPct val="150000"/>
              </a:lnSpc>
              <a:spcBef>
                <a:spcPts val="100"/>
              </a:spcBef>
              <a:buClr>
                <a:srgbClr val="000000"/>
              </a:buClr>
              <a:buFont typeface="Arial" panose="020B0604020202020204" pitchFamily="34" charset="0"/>
              <a:buChar char="•"/>
              <a:defRPr/>
            </a:pPr>
            <a:r>
              <a:rPr lang="el-GR" sz="1800" b="0" dirty="0" smtClean="0">
                <a:solidFill>
                  <a:srgbClr val="000000"/>
                </a:solidFill>
              </a:rPr>
              <a:t>Μείωση χρηματοοικονομικού κόστους κατά 7% σε σχέση με το 2015, παρά το ιδιαίτερα δυσμενές περιβάλλον</a:t>
            </a:r>
          </a:p>
          <a:p>
            <a:pPr marL="464710" lvl="1" indent="-285484" algn="just" defTabSz="892936">
              <a:lnSpc>
                <a:spcPct val="150000"/>
              </a:lnSpc>
              <a:spcBef>
                <a:spcPts val="100"/>
              </a:spcBef>
              <a:buClr>
                <a:srgbClr val="000000"/>
              </a:buClr>
              <a:buFont typeface="Arial" panose="020B0604020202020204" pitchFamily="34" charset="0"/>
              <a:buChar char="•"/>
              <a:defRPr/>
            </a:pPr>
            <a:endParaRPr lang="el-GR" sz="1800" b="0" dirty="0">
              <a:solidFill>
                <a:srgbClr val="000000"/>
              </a:solidFill>
            </a:endParaRPr>
          </a:p>
        </p:txBody>
      </p:sp>
      <p:sp>
        <p:nvSpPr>
          <p:cNvPr id="106550" name="Slide Number Placeholder 4"/>
          <p:cNvSpPr>
            <a:spLocks noGrp="1"/>
          </p:cNvSpPr>
          <p:nvPr>
            <p:ph type="sldNum" sz="quarter" idx="10"/>
            <p:custDataLst>
              <p:tags r:id="rId6"/>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19</a:t>
            </a:fld>
            <a:endParaRPr lang="en-US" smtClean="0">
              <a:solidFill>
                <a:srgbClr val="000066"/>
              </a:solidFill>
            </a:endParaRPr>
          </a:p>
        </p:txBody>
      </p:sp>
      <p:cxnSp>
        <p:nvCxnSpPr>
          <p:cNvPr id="16" name="Straight Connector 15"/>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95" descr="elpengri"/>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060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5143"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48" name="Rectangle 16"/>
          <p:cNvSpPr>
            <a:spLocks noGrp="1" noChangeArrowheads="1"/>
          </p:cNvSpPr>
          <p:nvPr>
            <p:ph type="title"/>
            <p:custDataLst>
              <p:tags r:id="rId3"/>
            </p:custDataLst>
          </p:nvPr>
        </p:nvSpPr>
        <p:spPr>
          <a:xfrm>
            <a:off x="119063" y="230415"/>
            <a:ext cx="8618537" cy="954107"/>
          </a:xfrm>
        </p:spPr>
        <p:txBody>
          <a:bodyPr/>
          <a:lstStyle/>
          <a:p>
            <a:pPr eaLnBrk="1" hangingPunct="1"/>
            <a:r>
              <a:rPr lang="el-GR" sz="2200" dirty="0">
                <a:solidFill>
                  <a:srgbClr val="003882"/>
                </a:solidFill>
              </a:rPr>
              <a:t>ΑΝΑΠΤΥΞΗ ΑΝΘΡΩΠΙΝΟΥ ΔΥΝΑΜΙΚΟΥ</a:t>
            </a:r>
            <a:r>
              <a:rPr lang="el-GR" sz="2000" dirty="0">
                <a:solidFill>
                  <a:srgbClr val="003882"/>
                </a:solidFill>
              </a:rPr>
              <a:t/>
            </a:r>
            <a:br>
              <a:rPr lang="el-GR" sz="2000" dirty="0">
                <a:solidFill>
                  <a:srgbClr val="003882"/>
                </a:solidFill>
              </a:rPr>
            </a:br>
            <a:r>
              <a:rPr lang="el-GR" sz="2000" dirty="0">
                <a:solidFill>
                  <a:srgbClr val="002960"/>
                </a:solidFill>
                <a:latin typeface="Arial" charset="0"/>
              </a:rPr>
              <a:t>Έμφαση στην ανάπτυξη των ανθρώπων μας εστιάζοντας στην εκπαίδευση και την αναγνώριση</a:t>
            </a:r>
            <a:endParaRPr lang="en-GB" sz="2000" dirty="0">
              <a:solidFill>
                <a:srgbClr val="002960"/>
              </a:solidFill>
              <a:latin typeface="Arial" charset="0"/>
            </a:endParaRPr>
          </a:p>
        </p:txBody>
      </p:sp>
      <p:sp>
        <p:nvSpPr>
          <p:cNvPr id="106550"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20</a:t>
            </a:fld>
            <a:endParaRPr lang="en-US" smtClean="0">
              <a:solidFill>
                <a:srgbClr val="000066"/>
              </a:solidFill>
            </a:endParaRPr>
          </a:p>
        </p:txBody>
      </p:sp>
      <p:cxnSp>
        <p:nvCxnSpPr>
          <p:cNvPr id="6" name="Straight Connector 5"/>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custDataLst>
              <p:tags r:id="rId5"/>
            </p:custDataLst>
          </p:nvPr>
        </p:nvSpPr>
        <p:spPr bwMode="auto">
          <a:xfrm>
            <a:off x="160239" y="1508521"/>
            <a:ext cx="8363049" cy="4088190"/>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1800" b="0" dirty="0" smtClean="0">
                <a:solidFill>
                  <a:schemeClr val="tx1"/>
                </a:solidFill>
                <a:latin typeface="Arial"/>
              </a:rPr>
              <a:t>Προσλήψεις 109 εργαζομένων εντός </a:t>
            </a:r>
            <a:r>
              <a:rPr lang="el-GR" sz="1800" b="0" dirty="0">
                <a:solidFill>
                  <a:schemeClr val="tx1"/>
                </a:solidFill>
                <a:latin typeface="Arial"/>
              </a:rPr>
              <a:t>του </a:t>
            </a:r>
            <a:r>
              <a:rPr lang="el-GR" sz="1800" b="0" dirty="0" smtClean="0">
                <a:solidFill>
                  <a:schemeClr val="tx1"/>
                </a:solidFill>
                <a:latin typeface="Arial"/>
              </a:rPr>
              <a:t>2015</a:t>
            </a:r>
          </a:p>
          <a:p>
            <a:pPr marL="554991" lvl="1" indent="-285420" algn="just">
              <a:lnSpc>
                <a:spcPct val="150000"/>
              </a:lnSpc>
              <a:spcBef>
                <a:spcPts val="500"/>
              </a:spcBef>
              <a:buFont typeface="Arial" charset="0"/>
              <a:buChar char="•"/>
            </a:pPr>
            <a:r>
              <a:rPr lang="el-GR" sz="1800" b="0" dirty="0" smtClean="0">
                <a:solidFill>
                  <a:srgbClr val="000000"/>
                </a:solidFill>
                <a:latin typeface="Arial"/>
              </a:rPr>
              <a:t>Ανάπτυξη </a:t>
            </a:r>
            <a:r>
              <a:rPr lang="el-GR" sz="1800" b="0" dirty="0">
                <a:solidFill>
                  <a:srgbClr val="000000"/>
                </a:solidFill>
                <a:latin typeface="Arial"/>
              </a:rPr>
              <a:t>των ανθρώπων μας με επένδυση στη διαρκή εκπαίδευση και ανάπτυξη τεχνογνωσίας:</a:t>
            </a:r>
          </a:p>
          <a:p>
            <a:pPr marL="1011737" lvl="2" indent="-285484" algn="just">
              <a:lnSpc>
                <a:spcPct val="150000"/>
              </a:lnSpc>
              <a:spcBef>
                <a:spcPts val="500"/>
              </a:spcBef>
              <a:buFont typeface="Arial" panose="020B0604020202020204" pitchFamily="34" charset="0"/>
              <a:buChar char="̶"/>
            </a:pPr>
            <a:r>
              <a:rPr lang="en-US" sz="1800" b="0" dirty="0">
                <a:solidFill>
                  <a:srgbClr val="000000"/>
                </a:solidFill>
                <a:latin typeface="Arial"/>
              </a:rPr>
              <a:t>~ </a:t>
            </a:r>
            <a:r>
              <a:rPr lang="el-GR" sz="1800" b="0" dirty="0">
                <a:solidFill>
                  <a:srgbClr val="000000"/>
                </a:solidFill>
                <a:latin typeface="Arial"/>
              </a:rPr>
              <a:t>59.000 εκπαιδευτικές ώρες (~17 ώρες ανά εργαζόμενο), 20% σε θέματα ασφάλειας</a:t>
            </a:r>
          </a:p>
          <a:p>
            <a:pPr marL="1011737" lvl="2" indent="-285484" algn="just">
              <a:lnSpc>
                <a:spcPct val="150000"/>
              </a:lnSpc>
              <a:spcBef>
                <a:spcPts val="500"/>
              </a:spcBef>
              <a:buFont typeface="Arial" panose="020B0604020202020204" pitchFamily="34" charset="0"/>
              <a:buChar char="̶"/>
            </a:pPr>
            <a:r>
              <a:rPr lang="el-GR" sz="1800" b="0" dirty="0">
                <a:solidFill>
                  <a:srgbClr val="000000"/>
                </a:solidFill>
                <a:latin typeface="Arial"/>
              </a:rPr>
              <a:t>76% των εργαζομένων </a:t>
            </a:r>
            <a:r>
              <a:rPr lang="el-GR" sz="1800" b="0" dirty="0" smtClean="0">
                <a:solidFill>
                  <a:srgbClr val="000000"/>
                </a:solidFill>
                <a:latin typeface="Arial"/>
              </a:rPr>
              <a:t>συμμετείχαν </a:t>
            </a:r>
            <a:r>
              <a:rPr lang="el-GR" sz="1800" b="0" dirty="0">
                <a:solidFill>
                  <a:srgbClr val="000000"/>
                </a:solidFill>
                <a:latin typeface="Arial"/>
              </a:rPr>
              <a:t>τουλάχιστον σε 1 εκπαιδευτικό </a:t>
            </a:r>
            <a:r>
              <a:rPr lang="el-GR" sz="1800" b="0" dirty="0" smtClean="0">
                <a:solidFill>
                  <a:srgbClr val="000000"/>
                </a:solidFill>
                <a:latin typeface="Arial"/>
              </a:rPr>
              <a:t>πρόγραμμα</a:t>
            </a:r>
            <a:endParaRPr lang="en-US"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smtClean="0">
                <a:solidFill>
                  <a:schemeClr val="tx1"/>
                </a:solidFill>
                <a:latin typeface="Arial"/>
              </a:rPr>
              <a:t>Παροχή </a:t>
            </a:r>
            <a:r>
              <a:rPr lang="el-GR" sz="1800" b="0" dirty="0">
                <a:solidFill>
                  <a:schemeClr val="tx1"/>
                </a:solidFill>
                <a:latin typeface="Arial"/>
              </a:rPr>
              <a:t>ευκαιριών στη νέα </a:t>
            </a:r>
            <a:r>
              <a:rPr lang="el-GR" sz="1800" b="0" dirty="0" smtClean="0">
                <a:solidFill>
                  <a:schemeClr val="tx1"/>
                </a:solidFill>
                <a:latin typeface="Arial"/>
              </a:rPr>
              <a:t>γενιά, απασχόληση φοιτητών, πρόγραμμα πρόσληψης αριστούχων</a:t>
            </a:r>
            <a:r>
              <a:rPr lang="en-US" sz="1800" b="0" dirty="0" smtClean="0">
                <a:solidFill>
                  <a:schemeClr val="tx1"/>
                </a:solidFill>
                <a:latin typeface="Arial"/>
              </a:rPr>
              <a:t> </a:t>
            </a:r>
            <a:endParaRPr lang="el-GR" sz="1800" b="0" dirty="0">
              <a:solidFill>
                <a:schemeClr val="tx1"/>
              </a:solidFill>
              <a:latin typeface="Arial"/>
            </a:endParaRPr>
          </a:p>
        </p:txBody>
      </p:sp>
    </p:spTree>
    <p:extLst>
      <p:ext uri="{BB962C8B-B14F-4D97-AF65-F5344CB8AC3E}">
        <p14:creationId xmlns:p14="http://schemas.microsoft.com/office/powerpoint/2010/main" val="2190101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extLst>
              <p:ext uri="{D42A27DB-BD31-4B8C-83A1-F6EECF244321}">
                <p14:modId xmlns:p14="http://schemas.microsoft.com/office/powerpoint/2010/main" val="2517535945"/>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6165"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192473" y="1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b="0" smtClean="0">
              <a:latin typeface="Arial"/>
              <a:cs typeface="Arial"/>
              <a:sym typeface="Arial"/>
            </a:endParaRPr>
          </a:p>
        </p:txBody>
      </p:sp>
      <p:sp>
        <p:nvSpPr>
          <p:cNvPr id="106548" name="Rectangle 16"/>
          <p:cNvSpPr>
            <a:spLocks noGrp="1" noChangeArrowheads="1"/>
          </p:cNvSpPr>
          <p:nvPr>
            <p:ph type="title"/>
            <p:custDataLst>
              <p:tags r:id="rId4"/>
            </p:custDataLst>
          </p:nvPr>
        </p:nvSpPr>
        <p:spPr>
          <a:xfrm>
            <a:off x="119063" y="230400"/>
            <a:ext cx="8618537" cy="954107"/>
          </a:xfrm>
        </p:spPr>
        <p:txBody>
          <a:bodyPr/>
          <a:lstStyle/>
          <a:p>
            <a:pPr eaLnBrk="1" hangingPunct="1"/>
            <a:r>
              <a:rPr lang="el-GR" sz="2200" dirty="0">
                <a:solidFill>
                  <a:srgbClr val="003882"/>
                </a:solidFill>
              </a:rPr>
              <a:t>ΕΤΑΙΡΙΚΗ ΚΟΙΝΩΝΙΚΗ ΕΥΘΥΝΗ</a:t>
            </a:r>
            <a:r>
              <a:rPr lang="el-GR" sz="2000" dirty="0">
                <a:solidFill>
                  <a:srgbClr val="003882"/>
                </a:solidFill>
              </a:rPr>
              <a:t/>
            </a:r>
            <a:br>
              <a:rPr lang="el-GR" sz="2000" dirty="0">
                <a:solidFill>
                  <a:srgbClr val="003882"/>
                </a:solidFill>
              </a:rPr>
            </a:br>
            <a:r>
              <a:rPr lang="el-GR" sz="2000" dirty="0">
                <a:solidFill>
                  <a:srgbClr val="002960"/>
                </a:solidFill>
                <a:latin typeface="Arial" charset="0"/>
              </a:rPr>
              <a:t>Παροχή υποστήριξης στην τοπική και ευρύτερη κοινωνία και τους πρόσφυγες</a:t>
            </a:r>
            <a:endParaRPr lang="en-GB" sz="2000" dirty="0">
              <a:solidFill>
                <a:srgbClr val="002960"/>
              </a:solidFill>
              <a:latin typeface="Arial" charset="0"/>
            </a:endParaRPr>
          </a:p>
        </p:txBody>
      </p:sp>
      <p:sp>
        <p:nvSpPr>
          <p:cNvPr id="106549" name="TextBox 1"/>
          <p:cNvSpPr txBox="1">
            <a:spLocks noChangeArrowheads="1"/>
          </p:cNvSpPr>
          <p:nvPr>
            <p:custDataLst>
              <p:tags r:id="rId5"/>
            </p:custDataLst>
          </p:nvPr>
        </p:nvSpPr>
        <p:spPr bwMode="auto">
          <a:xfrm>
            <a:off x="211883" y="1436513"/>
            <a:ext cx="8229276" cy="4516512"/>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1800" b="0" dirty="0">
                <a:solidFill>
                  <a:srgbClr val="000000"/>
                </a:solidFill>
                <a:latin typeface="Arial"/>
              </a:rPr>
              <a:t>Συνεχής στήριξη ευπαθών κοινωνικά ομάδων με έμφαση στις τοπικές κοινωνίες:</a:t>
            </a:r>
          </a:p>
          <a:p>
            <a:pPr marL="1069145" lvl="2" indent="-342900" algn="just">
              <a:lnSpc>
                <a:spcPct val="150000"/>
              </a:lnSpc>
              <a:spcBef>
                <a:spcPts val="500"/>
              </a:spcBef>
              <a:buFont typeface="Arial" pitchFamily="34" charset="0"/>
              <a:buChar char="─"/>
            </a:pPr>
            <a:r>
              <a:rPr lang="el-GR" sz="1800" b="0" dirty="0">
                <a:solidFill>
                  <a:srgbClr val="000000"/>
                </a:solidFill>
                <a:latin typeface="Arial"/>
              </a:rPr>
              <a:t>Υποστήριξη προσφύγων (HELPE </a:t>
            </a:r>
            <a:r>
              <a:rPr lang="el-GR" sz="1800" b="0" dirty="0" err="1" smtClean="0">
                <a:solidFill>
                  <a:srgbClr val="000000"/>
                </a:solidFill>
                <a:latin typeface="Arial"/>
              </a:rPr>
              <a:t>Village</a:t>
            </a:r>
            <a:r>
              <a:rPr lang="el-GR" sz="1800" b="0" dirty="0" smtClean="0">
                <a:solidFill>
                  <a:srgbClr val="000000"/>
                </a:solidFill>
                <a:latin typeface="Arial"/>
              </a:rPr>
              <a:t>)</a:t>
            </a:r>
            <a:endParaRPr lang="el-GR" sz="1800" b="0" dirty="0">
              <a:solidFill>
                <a:srgbClr val="000000"/>
              </a:solidFill>
              <a:latin typeface="Arial"/>
            </a:endParaRPr>
          </a:p>
          <a:p>
            <a:pPr marL="1069145" lvl="2" indent="-342900" algn="just">
              <a:lnSpc>
                <a:spcPct val="150000"/>
              </a:lnSpc>
              <a:spcBef>
                <a:spcPts val="500"/>
              </a:spcBef>
              <a:buFont typeface="Arial" pitchFamily="34" charset="0"/>
              <a:buChar char="─"/>
            </a:pPr>
            <a:r>
              <a:rPr lang="el-GR" sz="1800" b="0" dirty="0">
                <a:solidFill>
                  <a:srgbClr val="000000"/>
                </a:solidFill>
                <a:latin typeface="Arial"/>
              </a:rPr>
              <a:t>Πετρέλαιο θέρμανσης σε </a:t>
            </a:r>
            <a:r>
              <a:rPr lang="el-GR" sz="1800" b="0" dirty="0" smtClean="0">
                <a:solidFill>
                  <a:srgbClr val="000000"/>
                </a:solidFill>
                <a:latin typeface="Arial"/>
              </a:rPr>
              <a:t>σχολεία, </a:t>
            </a:r>
            <a:r>
              <a:rPr lang="el-GR" sz="1800" b="0" dirty="0">
                <a:solidFill>
                  <a:srgbClr val="000000"/>
                </a:solidFill>
                <a:latin typeface="Arial"/>
              </a:rPr>
              <a:t>φορείς και ΜΚΟ, ενίσχυση κοινωνικών παντοπωλείων</a:t>
            </a:r>
            <a:endParaRPr lang="en-US"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a:solidFill>
                  <a:srgbClr val="000000"/>
                </a:solidFill>
                <a:latin typeface="Arial"/>
              </a:rPr>
              <a:t>Υποστήριξη της νέας γενιάς </a:t>
            </a:r>
            <a:r>
              <a:rPr lang="en-US" sz="1800" b="0" dirty="0">
                <a:solidFill>
                  <a:srgbClr val="000000"/>
                </a:solidFill>
                <a:latin typeface="Arial"/>
              </a:rPr>
              <a:t>(</a:t>
            </a:r>
            <a:r>
              <a:rPr lang="el-GR" sz="1800" b="0" dirty="0">
                <a:solidFill>
                  <a:srgbClr val="000000"/>
                </a:solidFill>
                <a:latin typeface="Arial"/>
              </a:rPr>
              <a:t>βραβεύσεις αρίστων, πρόγραμμα </a:t>
            </a:r>
            <a:r>
              <a:rPr lang="el-GR" sz="1800" b="0" dirty="0" smtClean="0">
                <a:solidFill>
                  <a:srgbClr val="000000"/>
                </a:solidFill>
                <a:latin typeface="Arial"/>
              </a:rPr>
              <a:t>υποτροφιών)</a:t>
            </a:r>
            <a:endParaRPr lang="el-GR"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smtClean="0">
                <a:solidFill>
                  <a:srgbClr val="000000"/>
                </a:solidFill>
                <a:latin typeface="Arial"/>
              </a:rPr>
              <a:t>Πολιτισμός (εκδηλώσεις </a:t>
            </a:r>
            <a:r>
              <a:rPr lang="el-GR" sz="1800" b="0" dirty="0">
                <a:solidFill>
                  <a:srgbClr val="000000"/>
                </a:solidFill>
                <a:latin typeface="Arial"/>
              </a:rPr>
              <a:t>- </a:t>
            </a:r>
            <a:r>
              <a:rPr lang="el-GR" sz="1800" b="0" dirty="0" smtClean="0">
                <a:solidFill>
                  <a:srgbClr val="000000"/>
                </a:solidFill>
                <a:latin typeface="Arial"/>
              </a:rPr>
              <a:t>αποκατάσταση χώρων </a:t>
            </a:r>
            <a:r>
              <a:rPr lang="el-GR" sz="1800" b="0" dirty="0">
                <a:solidFill>
                  <a:srgbClr val="000000"/>
                </a:solidFill>
                <a:latin typeface="Arial"/>
              </a:rPr>
              <a:t>και μνημείων)</a:t>
            </a:r>
          </a:p>
          <a:p>
            <a:pPr marL="554991" lvl="1" indent="-285420" algn="just">
              <a:lnSpc>
                <a:spcPct val="150000"/>
              </a:lnSpc>
              <a:spcBef>
                <a:spcPts val="500"/>
              </a:spcBef>
              <a:buFont typeface="Arial" charset="0"/>
              <a:buChar char="•"/>
            </a:pPr>
            <a:r>
              <a:rPr lang="el-GR" sz="1800" b="0" dirty="0" smtClean="0">
                <a:solidFill>
                  <a:srgbClr val="000000"/>
                </a:solidFill>
                <a:latin typeface="Arial"/>
              </a:rPr>
              <a:t>Αθλητισμός (</a:t>
            </a:r>
            <a:r>
              <a:rPr lang="el-GR" sz="1800" b="0" dirty="0">
                <a:solidFill>
                  <a:srgbClr val="000000"/>
                </a:solidFill>
                <a:latin typeface="Arial"/>
              </a:rPr>
              <a:t>ενίσχυση </a:t>
            </a:r>
            <a:r>
              <a:rPr lang="el-GR" sz="1800" b="0" dirty="0" smtClean="0">
                <a:solidFill>
                  <a:srgbClr val="000000"/>
                </a:solidFill>
                <a:latin typeface="Arial"/>
              </a:rPr>
              <a:t>ομάδων</a:t>
            </a:r>
            <a:r>
              <a:rPr lang="el-GR" sz="1800" b="0" dirty="0">
                <a:solidFill>
                  <a:srgbClr val="000000"/>
                </a:solidFill>
                <a:latin typeface="Arial"/>
              </a:rPr>
              <a:t>, υποστήριξη σημαντικών </a:t>
            </a:r>
            <a:r>
              <a:rPr lang="el-GR" sz="1800" b="0" dirty="0" smtClean="0">
                <a:solidFill>
                  <a:srgbClr val="000000"/>
                </a:solidFill>
                <a:latin typeface="Arial"/>
              </a:rPr>
              <a:t>γεγονότων</a:t>
            </a:r>
            <a:r>
              <a:rPr lang="el-GR" sz="1800" b="0" dirty="0">
                <a:solidFill>
                  <a:srgbClr val="000000"/>
                </a:solidFill>
                <a:latin typeface="Arial"/>
              </a:rPr>
              <a:t>, στήριξη </a:t>
            </a:r>
            <a:r>
              <a:rPr lang="el-GR" sz="1800" b="0" dirty="0" smtClean="0">
                <a:solidFill>
                  <a:srgbClr val="000000"/>
                </a:solidFill>
                <a:latin typeface="Arial"/>
              </a:rPr>
              <a:t>αθλητών)</a:t>
            </a:r>
            <a:endParaRPr lang="el-GR" sz="1800" b="0" dirty="0">
              <a:solidFill>
                <a:srgbClr val="000000"/>
              </a:solidFill>
              <a:latin typeface="Arial"/>
            </a:endParaRPr>
          </a:p>
        </p:txBody>
      </p:sp>
      <p:sp>
        <p:nvSpPr>
          <p:cNvPr id="106550" name="Slide Number Placeholder 4"/>
          <p:cNvSpPr>
            <a:spLocks noGrp="1"/>
          </p:cNvSpPr>
          <p:nvPr>
            <p:ph type="sldNum" sz="quarter" idx="10"/>
            <p:custDataLst>
              <p:tags r:id="rId6"/>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21</a:t>
            </a:fld>
            <a:endParaRPr lang="en-US" smtClean="0">
              <a:solidFill>
                <a:srgbClr val="000066"/>
              </a:solidFill>
            </a:endParaRPr>
          </a:p>
        </p:txBody>
      </p:sp>
      <p:cxnSp>
        <p:nvCxnSpPr>
          <p:cNvPr id="25" name="Straight Connector 24"/>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95" descr="elpengri"/>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631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483173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33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3674988"/>
            <a:ext cx="7125221"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18" name="AutoShape 5"/>
          <p:cNvSpPr>
            <a:spLocks noChangeArrowheads="1"/>
          </p:cNvSpPr>
          <p:nvPr>
            <p:custDataLst>
              <p:tags r:id="rId4"/>
            </p:custDataLst>
          </p:nvPr>
        </p:nvSpPr>
        <p:spPr bwMode="auto">
          <a:xfrm>
            <a:off x="304255" y="3621013"/>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5"/>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22</a:t>
            </a:fld>
            <a:endParaRPr lang="en-US" sz="1000" b="0">
              <a:solidFill>
                <a:schemeClr val="tx1"/>
              </a:solidFill>
            </a:endParaRPr>
          </a:p>
        </p:txBody>
      </p:sp>
      <p:sp>
        <p:nvSpPr>
          <p:cNvPr id="137221" name="Rectangle 4"/>
          <p:cNvSpPr>
            <a:spLocks noChangeArrowheads="1"/>
          </p:cNvSpPr>
          <p:nvPr>
            <p:custDataLst>
              <p:tags r:id="rId6"/>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3"/>
          <p:cNvSpPr>
            <a:spLocks noChangeArrowheads="1"/>
          </p:cNvSpPr>
          <p:nvPr>
            <p:custDataLst>
              <p:tags r:id="rId9"/>
            </p:custDataLst>
          </p:nvPr>
        </p:nvSpPr>
        <p:spPr bwMode="gray">
          <a:xfrm>
            <a:off x="953937"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a:solidFill>
                  <a:schemeClr val="tx1"/>
                </a:solidFill>
              </a:rPr>
              <a:t>Συνεισφορά Ευρωπαϊκού κλάδου Διύλισης στην </a:t>
            </a:r>
            <a:r>
              <a:rPr lang="el-GR" sz="2400" b="0" dirty="0" smtClean="0">
                <a:solidFill>
                  <a:schemeClr val="tx1"/>
                </a:solidFill>
              </a:rPr>
              <a:t>οικονομία </a:t>
            </a:r>
            <a:r>
              <a:rPr lang="el-GR" sz="2400" b="0" dirty="0">
                <a:solidFill>
                  <a:schemeClr val="tx1"/>
                </a:solidFill>
              </a:rPr>
              <a:t>της Ε.Ε.</a:t>
            </a:r>
          </a:p>
          <a:p>
            <a:pPr marL="1136937" lvl="1" indent="-680258">
              <a:lnSpc>
                <a:spcPct val="95000"/>
              </a:lnSpc>
              <a:buFontTx/>
              <a:buChar char="•"/>
            </a:pPr>
            <a:endParaRPr lang="el-GR" sz="2400" dirty="0" smtClean="0">
              <a:solidFill>
                <a:schemeClr val="bg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αποτελέσματα </a:t>
            </a:r>
            <a:r>
              <a:rPr lang="el-GR" sz="2400" b="0" dirty="0" smtClean="0">
                <a:solidFill>
                  <a:schemeClr val="tx1"/>
                </a:solidFill>
              </a:rPr>
              <a:t>2015</a:t>
            </a:r>
            <a:endParaRPr lang="en-US" sz="2400" b="0" dirty="0">
              <a:solidFill>
                <a:schemeClr val="tx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dirty="0">
                <a:solidFill>
                  <a:schemeClr val="bg1"/>
                </a:solidFill>
              </a:rPr>
              <a:t>Στρατηγική </a:t>
            </a:r>
            <a:r>
              <a:rPr lang="el-GR" sz="2400" dirty="0" smtClean="0">
                <a:solidFill>
                  <a:schemeClr val="bg1"/>
                </a:solidFill>
              </a:rPr>
              <a:t>Ομίλου</a:t>
            </a:r>
            <a:r>
              <a:rPr lang="en-GB" sz="2400" dirty="0" smtClean="0">
                <a:solidFill>
                  <a:schemeClr val="bg1"/>
                </a:solidFill>
              </a:rPr>
              <a:t> </a:t>
            </a:r>
            <a:r>
              <a:rPr lang="en-US" sz="2400" dirty="0">
                <a:solidFill>
                  <a:schemeClr val="bg1"/>
                </a:solidFill>
              </a:rPr>
              <a:t>&amp; </a:t>
            </a:r>
            <a:r>
              <a:rPr lang="el-GR" sz="2400" dirty="0">
                <a:solidFill>
                  <a:schemeClr val="bg1"/>
                </a:solidFill>
              </a:rPr>
              <a:t>προτεραιότητες 2016</a:t>
            </a:r>
            <a:endParaRPr lang="en-GB" sz="2400" dirty="0">
              <a:solidFill>
                <a:schemeClr val="bg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Tree>
    <p:extLst>
      <p:ext uri="{BB962C8B-B14F-4D97-AF65-F5344CB8AC3E}">
        <p14:creationId xmlns:p14="http://schemas.microsoft.com/office/powerpoint/2010/main" val="19073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5" name="Object 37"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9832"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26" name="Rectangle 16"/>
          <p:cNvSpPr>
            <a:spLocks noGrp="1" noChangeArrowheads="1"/>
          </p:cNvSpPr>
          <p:nvPr>
            <p:ph type="title"/>
            <p:custDataLst>
              <p:tags r:id="rId3"/>
            </p:custDataLst>
          </p:nvPr>
        </p:nvSpPr>
        <p:spPr>
          <a:xfrm>
            <a:off x="119063" y="230415"/>
            <a:ext cx="8618537" cy="677108"/>
          </a:xfrm>
        </p:spPr>
        <p:txBody>
          <a:bodyPr/>
          <a:lstStyle/>
          <a:p>
            <a:pPr eaLnBrk="1" hangingPunct="1"/>
            <a:r>
              <a:rPr lang="el-GR" sz="2200" dirty="0" smtClean="0">
                <a:solidFill>
                  <a:srgbClr val="003366"/>
                </a:solidFill>
              </a:rPr>
              <a:t>ΚΥΡΙΑ ΧΑΡΑΚΤΗΡΙΣΤΙΚΑ ΕΠΙΤΥΧΙΑΣ ΕΤΑΙΡΕΙΩΝ ΤΟΥ ΜΕΛΛΟΝΤΟΣ</a:t>
            </a:r>
            <a:endParaRPr lang="en-GB" sz="1600" dirty="0">
              <a:solidFill>
                <a:srgbClr val="002960"/>
              </a:solidFill>
            </a:endParaRPr>
          </a:p>
        </p:txBody>
      </p:sp>
      <p:sp>
        <p:nvSpPr>
          <p:cNvPr id="114727"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446CCA4E-159D-4F11-B4DD-5813C1D0A0AB}" type="slidenum">
              <a:rPr lang="en-US" smtClean="0">
                <a:solidFill>
                  <a:srgbClr val="000066"/>
                </a:solidFill>
              </a:rPr>
              <a:pPr defTabSz="894325"/>
              <a:t>23</a:t>
            </a:fld>
            <a:endParaRPr lang="en-US" smtClean="0">
              <a:solidFill>
                <a:srgbClr val="000066"/>
              </a:solidFill>
            </a:endParaRPr>
          </a:p>
        </p:txBody>
      </p:sp>
      <p:cxnSp>
        <p:nvCxnSpPr>
          <p:cNvPr id="17" name="Straight Connector 16"/>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
          <p:cNvSpPr txBox="1">
            <a:spLocks noChangeArrowheads="1"/>
          </p:cNvSpPr>
          <p:nvPr>
            <p:custDataLst>
              <p:tags r:id="rId5"/>
            </p:custDataLst>
          </p:nvPr>
        </p:nvSpPr>
        <p:spPr bwMode="auto">
          <a:xfrm>
            <a:off x="1235132" y="2136601"/>
            <a:ext cx="6182777" cy="2131244"/>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2000" b="0" dirty="0" smtClean="0">
                <a:solidFill>
                  <a:srgbClr val="000000"/>
                </a:solidFill>
                <a:latin typeface="Arial"/>
              </a:rPr>
              <a:t>Συν-καινοτομία</a:t>
            </a:r>
          </a:p>
          <a:p>
            <a:pPr marL="554991" lvl="1" indent="-285420" algn="just">
              <a:lnSpc>
                <a:spcPct val="150000"/>
              </a:lnSpc>
              <a:spcBef>
                <a:spcPts val="500"/>
              </a:spcBef>
              <a:buFont typeface="Arial" charset="0"/>
              <a:buChar char="•"/>
            </a:pPr>
            <a:r>
              <a:rPr lang="el-GR" sz="2000" b="0" dirty="0" smtClean="0">
                <a:solidFill>
                  <a:srgbClr val="000000"/>
                </a:solidFill>
                <a:latin typeface="Arial"/>
              </a:rPr>
              <a:t>Εξωστρέφεια</a:t>
            </a:r>
          </a:p>
          <a:p>
            <a:pPr marL="554991" lvl="1" indent="-285420" algn="just">
              <a:lnSpc>
                <a:spcPct val="150000"/>
              </a:lnSpc>
              <a:spcBef>
                <a:spcPts val="500"/>
              </a:spcBef>
              <a:buFont typeface="Arial" charset="0"/>
              <a:buChar char="•"/>
            </a:pPr>
            <a:r>
              <a:rPr lang="el-GR" sz="2000" b="0" dirty="0" smtClean="0">
                <a:solidFill>
                  <a:srgbClr val="000000"/>
                </a:solidFill>
                <a:latin typeface="Arial"/>
              </a:rPr>
              <a:t>Ανταγωνιστικότητα</a:t>
            </a:r>
          </a:p>
          <a:p>
            <a:pPr marL="554991" lvl="1" indent="-285420" algn="just">
              <a:lnSpc>
                <a:spcPct val="150000"/>
              </a:lnSpc>
              <a:spcBef>
                <a:spcPts val="500"/>
              </a:spcBef>
              <a:buFont typeface="Arial" charset="0"/>
              <a:buChar char="•"/>
            </a:pPr>
            <a:r>
              <a:rPr lang="el-GR" sz="2000" b="0" dirty="0" smtClean="0">
                <a:solidFill>
                  <a:srgbClr val="000000"/>
                </a:solidFill>
                <a:latin typeface="Arial"/>
              </a:rPr>
              <a:t>Κοινωνική </a:t>
            </a:r>
            <a:r>
              <a:rPr lang="el-GR" sz="2000" b="0" dirty="0">
                <a:solidFill>
                  <a:srgbClr val="000000"/>
                </a:solidFill>
                <a:latin typeface="Arial"/>
              </a:rPr>
              <a:t>Ευαισθησία.</a:t>
            </a:r>
          </a:p>
        </p:txBody>
      </p:sp>
    </p:spTree>
    <p:extLst>
      <p:ext uri="{BB962C8B-B14F-4D97-AF65-F5344CB8AC3E}">
        <p14:creationId xmlns:p14="http://schemas.microsoft.com/office/powerpoint/2010/main" val="3437722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5" name="Object 37"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86373"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26" name="Rectangle 16"/>
          <p:cNvSpPr>
            <a:spLocks noGrp="1" noChangeArrowheads="1"/>
          </p:cNvSpPr>
          <p:nvPr>
            <p:ph type="title"/>
            <p:custDataLst>
              <p:tags r:id="rId3"/>
            </p:custDataLst>
          </p:nvPr>
        </p:nvSpPr>
        <p:spPr>
          <a:xfrm>
            <a:off x="119063" y="230415"/>
            <a:ext cx="8618537" cy="1261884"/>
          </a:xfrm>
        </p:spPr>
        <p:txBody>
          <a:bodyPr/>
          <a:lstStyle/>
          <a:p>
            <a:pPr eaLnBrk="1" hangingPunct="1"/>
            <a:r>
              <a:rPr lang="el-GR" sz="2200" dirty="0" smtClean="0">
                <a:solidFill>
                  <a:srgbClr val="003366"/>
                </a:solidFill>
              </a:rPr>
              <a:t>2016-2018</a:t>
            </a:r>
            <a:r>
              <a:rPr lang="en-US" sz="2200" dirty="0" smtClean="0">
                <a:solidFill>
                  <a:srgbClr val="003366"/>
                </a:solidFill>
              </a:rPr>
              <a:t>: </a:t>
            </a:r>
            <a:r>
              <a:rPr lang="el-GR" sz="2200" dirty="0">
                <a:solidFill>
                  <a:srgbClr val="003366"/>
                </a:solidFill>
              </a:rPr>
              <a:t>ΣΤΡΑΤΗΓΙΚΗ ΟΜΙΛΟΥ</a:t>
            </a:r>
            <a:r>
              <a:rPr lang="el-GR" sz="2000" dirty="0">
                <a:solidFill>
                  <a:srgbClr val="003882"/>
                </a:solidFill>
              </a:rPr>
              <a:t/>
            </a:r>
            <a:br>
              <a:rPr lang="el-GR" sz="2000" dirty="0">
                <a:solidFill>
                  <a:srgbClr val="003882"/>
                </a:solidFill>
              </a:rPr>
            </a:br>
            <a:r>
              <a:rPr lang="el-GR" sz="2000" dirty="0">
                <a:solidFill>
                  <a:srgbClr val="002960"/>
                </a:solidFill>
              </a:rPr>
              <a:t>Βιώσιμη Ανάπτυξη με κοινωνικό </a:t>
            </a:r>
            <a:r>
              <a:rPr lang="el-GR" sz="2000" dirty="0" smtClean="0">
                <a:solidFill>
                  <a:srgbClr val="002960"/>
                </a:solidFill>
              </a:rPr>
              <a:t>πρόσωπο. </a:t>
            </a:r>
            <a:r>
              <a:rPr lang="el-GR" sz="2000" dirty="0">
                <a:solidFill>
                  <a:srgbClr val="002960"/>
                </a:solidFill>
              </a:rPr>
              <a:t>Ολιστική </a:t>
            </a:r>
            <a:r>
              <a:rPr lang="el-GR" sz="2000" dirty="0" smtClean="0">
                <a:solidFill>
                  <a:srgbClr val="002960"/>
                </a:solidFill>
              </a:rPr>
              <a:t>Ασφάλεια σε όλες τις δραστηριότητες</a:t>
            </a:r>
            <a:r>
              <a:rPr lang="en-GB" sz="2000" dirty="0" smtClean="0">
                <a:solidFill>
                  <a:srgbClr val="002960"/>
                </a:solidFill>
              </a:rPr>
              <a:t>. </a:t>
            </a:r>
            <a:r>
              <a:rPr lang="el-GR" sz="2000" dirty="0" smtClean="0">
                <a:solidFill>
                  <a:srgbClr val="002960"/>
                </a:solidFill>
              </a:rPr>
              <a:t>Σταθεροποίηση πορείας Ομίλου με μείωση δανεισμού και προοπτική ανάπτυξης</a:t>
            </a:r>
            <a:endParaRPr lang="en-GB" sz="1600" dirty="0">
              <a:solidFill>
                <a:srgbClr val="002960"/>
              </a:solidFill>
            </a:endParaRPr>
          </a:p>
        </p:txBody>
      </p:sp>
      <p:sp>
        <p:nvSpPr>
          <p:cNvPr id="114727"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446CCA4E-159D-4F11-B4DD-5813C1D0A0AB}" type="slidenum">
              <a:rPr lang="en-US" smtClean="0">
                <a:solidFill>
                  <a:srgbClr val="000066"/>
                </a:solidFill>
              </a:rPr>
              <a:pPr defTabSz="894325"/>
              <a:t>24</a:t>
            </a:fld>
            <a:endParaRPr lang="en-US" smtClean="0">
              <a:solidFill>
                <a:srgbClr val="000066"/>
              </a:solidFill>
            </a:endParaRPr>
          </a:p>
        </p:txBody>
      </p:sp>
      <p:sp>
        <p:nvSpPr>
          <p:cNvPr id="114728" name="Oval 1"/>
          <p:cNvSpPr>
            <a:spLocks noChangeArrowheads="1"/>
          </p:cNvSpPr>
          <p:nvPr/>
        </p:nvSpPr>
        <p:spPr bwMode="auto">
          <a:xfrm>
            <a:off x="2104455" y="1761414"/>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1</a:t>
            </a:r>
          </a:p>
        </p:txBody>
      </p:sp>
      <p:sp>
        <p:nvSpPr>
          <p:cNvPr id="114729" name="TextBox 2"/>
          <p:cNvSpPr txBox="1">
            <a:spLocks noChangeArrowheads="1"/>
          </p:cNvSpPr>
          <p:nvPr/>
        </p:nvSpPr>
        <p:spPr bwMode="auto">
          <a:xfrm>
            <a:off x="2608503" y="1594037"/>
            <a:ext cx="4018403" cy="646226"/>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smtClean="0">
                <a:solidFill>
                  <a:schemeClr val="tx1"/>
                </a:solidFill>
              </a:rPr>
              <a:t>Εφαρμογή προγράμματος ολιστικής ασφάλειας σε όλες μας τις λειτουργίες</a:t>
            </a:r>
            <a:endParaRPr lang="el-GR" sz="1800" b="0" dirty="0">
              <a:solidFill>
                <a:schemeClr val="tx1"/>
              </a:solidFill>
            </a:endParaRPr>
          </a:p>
        </p:txBody>
      </p:sp>
      <p:sp>
        <p:nvSpPr>
          <p:cNvPr id="114730" name="Oval 28"/>
          <p:cNvSpPr>
            <a:spLocks noChangeArrowheads="1"/>
          </p:cNvSpPr>
          <p:nvPr/>
        </p:nvSpPr>
        <p:spPr bwMode="auto">
          <a:xfrm>
            <a:off x="6208911" y="2697518"/>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2</a:t>
            </a:r>
          </a:p>
        </p:txBody>
      </p:sp>
      <p:sp>
        <p:nvSpPr>
          <p:cNvPr id="114731" name="TextBox 29"/>
          <p:cNvSpPr txBox="1">
            <a:spLocks noChangeArrowheads="1"/>
          </p:cNvSpPr>
          <p:nvPr/>
        </p:nvSpPr>
        <p:spPr bwMode="auto">
          <a:xfrm>
            <a:off x="6585427" y="2603595"/>
            <a:ext cx="2520825" cy="1477222"/>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smtClean="0">
                <a:solidFill>
                  <a:schemeClr val="tx1"/>
                </a:solidFill>
              </a:rPr>
              <a:t>Περαιτέρω αξιοποίηση υφισταμένων επενδύσεων για ενίσχυση αποτελεσμάτων</a:t>
            </a:r>
            <a:endParaRPr lang="el-GR" sz="1800" b="0" dirty="0">
              <a:solidFill>
                <a:schemeClr val="tx1"/>
              </a:solidFill>
            </a:endParaRPr>
          </a:p>
        </p:txBody>
      </p:sp>
      <p:sp>
        <p:nvSpPr>
          <p:cNvPr id="114732" name="Oval 30"/>
          <p:cNvSpPr>
            <a:spLocks noChangeArrowheads="1"/>
          </p:cNvSpPr>
          <p:nvPr/>
        </p:nvSpPr>
        <p:spPr bwMode="auto">
          <a:xfrm>
            <a:off x="5321043" y="4587226"/>
            <a:ext cx="527829" cy="519203"/>
          </a:xfrm>
          <a:prstGeom prst="ellipse">
            <a:avLst/>
          </a:prstGeom>
          <a:noFill/>
          <a:ln w="9525" algn="ctr">
            <a:solidFill>
              <a:schemeClr val="tx1"/>
            </a:solidFill>
            <a:round/>
            <a:headEnd/>
            <a:tailEnd/>
          </a:ln>
        </p:spPr>
        <p:txBody>
          <a:bodyPr wrap="square" lIns="91336" tIns="45668" rIns="91336" bIns="45668">
            <a:spAutoFit/>
          </a:bodyPr>
          <a:lstStyle/>
          <a:p>
            <a:pPr algn="ctr">
              <a:spcBef>
                <a:spcPct val="50000"/>
              </a:spcBef>
            </a:pPr>
            <a:r>
              <a:rPr lang="el-GR" sz="1800"/>
              <a:t>3</a:t>
            </a:r>
          </a:p>
        </p:txBody>
      </p:sp>
      <p:sp>
        <p:nvSpPr>
          <p:cNvPr id="114735" name="TextBox 33"/>
          <p:cNvSpPr txBox="1">
            <a:spLocks noChangeArrowheads="1"/>
          </p:cNvSpPr>
          <p:nvPr/>
        </p:nvSpPr>
        <p:spPr bwMode="auto">
          <a:xfrm>
            <a:off x="72008" y="2398604"/>
            <a:ext cx="2104455" cy="1754221"/>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a:solidFill>
                  <a:schemeClr val="tx1"/>
                </a:solidFill>
              </a:rPr>
              <a:t>Έμφαση στην Ανάπτυξη Ανθρώπινου Δυναμικού και στην Εταιρική Κοινωνική Ευθύνη</a:t>
            </a:r>
          </a:p>
        </p:txBody>
      </p:sp>
      <p:sp>
        <p:nvSpPr>
          <p:cNvPr id="114736" name="Oval 34"/>
          <p:cNvSpPr>
            <a:spLocks noChangeArrowheads="1"/>
          </p:cNvSpPr>
          <p:nvPr/>
        </p:nvSpPr>
        <p:spPr bwMode="auto">
          <a:xfrm>
            <a:off x="1888679" y="2803919"/>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5</a:t>
            </a:r>
          </a:p>
        </p:txBody>
      </p:sp>
      <p:sp>
        <p:nvSpPr>
          <p:cNvPr id="114738" name="Oval 36"/>
          <p:cNvSpPr>
            <a:spLocks noChangeArrowheads="1"/>
          </p:cNvSpPr>
          <p:nvPr/>
        </p:nvSpPr>
        <p:spPr bwMode="auto">
          <a:xfrm>
            <a:off x="2409789" y="4410063"/>
            <a:ext cx="486779" cy="519203"/>
          </a:xfrm>
          <a:prstGeom prst="ellipse">
            <a:avLst/>
          </a:prstGeom>
          <a:noFill/>
          <a:ln w="9525" algn="ctr">
            <a:solidFill>
              <a:schemeClr val="tx1"/>
            </a:solidFill>
            <a:round/>
            <a:headEnd/>
            <a:tailEnd/>
          </a:ln>
        </p:spPr>
        <p:txBody>
          <a:bodyPr wrap="square" lIns="91336" tIns="45668" rIns="91336" bIns="45668">
            <a:spAutoFit/>
          </a:bodyPr>
          <a:lstStyle/>
          <a:p>
            <a:pPr algn="ctr">
              <a:spcBef>
                <a:spcPct val="50000"/>
              </a:spcBef>
            </a:pPr>
            <a:r>
              <a:rPr lang="el-GR" sz="1800"/>
              <a:t>4</a:t>
            </a:r>
          </a:p>
        </p:txBody>
      </p:sp>
      <p:sp>
        <p:nvSpPr>
          <p:cNvPr id="114739" name="TextBox 37"/>
          <p:cNvSpPr txBox="1">
            <a:spLocks noChangeArrowheads="1"/>
          </p:cNvSpPr>
          <p:nvPr/>
        </p:nvSpPr>
        <p:spPr bwMode="auto">
          <a:xfrm>
            <a:off x="1123898" y="4872905"/>
            <a:ext cx="2952750" cy="923225"/>
          </a:xfrm>
          <a:prstGeom prst="rect">
            <a:avLst/>
          </a:prstGeom>
          <a:noFill/>
          <a:ln w="9525">
            <a:noFill/>
            <a:miter lim="800000"/>
            <a:headEnd/>
            <a:tailEnd/>
          </a:ln>
        </p:spPr>
        <p:txBody>
          <a:bodyPr lIns="91336" tIns="45668" rIns="91336" bIns="45668">
            <a:spAutoFit/>
          </a:bodyPr>
          <a:lstStyle/>
          <a:p>
            <a:pPr>
              <a:spcBef>
                <a:spcPct val="50000"/>
              </a:spcBef>
            </a:pPr>
            <a:r>
              <a:rPr lang="el-GR" sz="1800" b="0" dirty="0">
                <a:solidFill>
                  <a:schemeClr val="tx1"/>
                </a:solidFill>
              </a:rPr>
              <a:t>Μεγιστοποίηση αξίας  </a:t>
            </a:r>
            <a:r>
              <a:rPr lang="el-GR" sz="1800" b="0" dirty="0" smtClean="0">
                <a:solidFill>
                  <a:schemeClr val="tx1"/>
                </a:solidFill>
              </a:rPr>
              <a:t>επιχειρηματικών δραστηριοτήτων</a:t>
            </a:r>
            <a:endParaRPr lang="el-GR" sz="1800" b="0" dirty="0">
              <a:solidFill>
                <a:schemeClr val="tx1"/>
              </a:solidFill>
            </a:endParaRPr>
          </a:p>
        </p:txBody>
      </p:sp>
      <p:sp>
        <p:nvSpPr>
          <p:cNvPr id="114740" name="Oval 39"/>
          <p:cNvSpPr>
            <a:spLocks noChangeArrowheads="1"/>
          </p:cNvSpPr>
          <p:nvPr/>
        </p:nvSpPr>
        <p:spPr bwMode="auto">
          <a:xfrm>
            <a:off x="2536503" y="2638572"/>
            <a:ext cx="3607955" cy="1298229"/>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dirty="0" smtClean="0">
                <a:solidFill>
                  <a:srgbClr val="003882"/>
                </a:solidFill>
              </a:rPr>
              <a:t>Βιώσιμη Ανάπτυξη, Ανταγωνιστικότητα και Ασφάλεια</a:t>
            </a:r>
            <a:endParaRPr lang="el-GR" sz="1800" dirty="0">
              <a:solidFill>
                <a:srgbClr val="003882"/>
              </a:solidFill>
            </a:endParaRPr>
          </a:p>
        </p:txBody>
      </p:sp>
      <p:sp>
        <p:nvSpPr>
          <p:cNvPr id="16" name="TextBox 33"/>
          <p:cNvSpPr txBox="1">
            <a:spLocks noChangeArrowheads="1"/>
          </p:cNvSpPr>
          <p:nvPr/>
        </p:nvSpPr>
        <p:spPr bwMode="auto">
          <a:xfrm>
            <a:off x="4591309" y="5088929"/>
            <a:ext cx="2913746" cy="923225"/>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err="1">
                <a:solidFill>
                  <a:schemeClr val="tx1"/>
                </a:solidFill>
              </a:rPr>
              <a:t>Απομόχλευση</a:t>
            </a:r>
            <a:r>
              <a:rPr lang="el-GR" sz="1800" b="0" dirty="0">
                <a:solidFill>
                  <a:schemeClr val="tx1"/>
                </a:solidFill>
              </a:rPr>
              <a:t> Ο</a:t>
            </a:r>
            <a:r>
              <a:rPr lang="el-GR" sz="1800" b="0" dirty="0" smtClean="0">
                <a:solidFill>
                  <a:schemeClr val="tx1"/>
                </a:solidFill>
              </a:rPr>
              <a:t>μίλου και μείωση κόστους δανεισμού</a:t>
            </a:r>
            <a:endParaRPr lang="el-GR" sz="1800" b="0" dirty="0">
              <a:solidFill>
                <a:schemeClr val="tx1"/>
              </a:solidFill>
            </a:endParaRPr>
          </a:p>
        </p:txBody>
      </p:sp>
      <p:cxnSp>
        <p:nvCxnSpPr>
          <p:cNvPr id="17" name="Straight Connector 16"/>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95" descr="elpengr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686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624" name="Object 104" hidden="1"/>
          <p:cNvGraphicFramePr>
            <a:graphicFrameLocks/>
          </p:cNvGraphicFramePr>
          <p:nvPr>
            <p:custDataLst>
              <p:tags r:id="rId2"/>
            </p:custDataLst>
            <p:extLst>
              <p:ext uri="{D42A27DB-BD31-4B8C-83A1-F6EECF244321}">
                <p14:modId xmlns:p14="http://schemas.microsoft.com/office/powerpoint/2010/main" val="680207739"/>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2037" name="think-cell Slide" r:id="rId35" imgW="360" imgH="360" progId="TCLayout.ActiveDocument.1">
                  <p:embed/>
                </p:oleObj>
              </mc:Choice>
              <mc:Fallback>
                <p:oleObj name="think-cell Slide" r:id="rId35" imgW="360" imgH="360" progId="TCLayout.ActiveDocument.1">
                  <p:embed/>
                  <p:pic>
                    <p:nvPicPr>
                      <p:cNvPr id="0" name=""/>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73071" y="0"/>
            <a:ext cx="3048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algn="ctr"/>
            <a:endParaRPr lang="en-US" sz="1200" b="0" dirty="0" smtClean="0">
              <a:latin typeface="Arial" panose="020B0604020202020204" pitchFamily="34" charset="0"/>
              <a:sym typeface="Arial" panose="020B0604020202020204" pitchFamily="34" charset="0"/>
            </a:endParaRPr>
          </a:p>
        </p:txBody>
      </p:sp>
      <p:graphicFrame>
        <p:nvGraphicFramePr>
          <p:cNvPr id="45" name="Object 44"/>
          <p:cNvGraphicFramePr>
            <a:graphicFrameLocks/>
          </p:cNvGraphicFramePr>
          <p:nvPr>
            <p:custDataLst>
              <p:tags r:id="rId4"/>
            </p:custDataLst>
            <p:extLst>
              <p:ext uri="{D42A27DB-BD31-4B8C-83A1-F6EECF244321}">
                <p14:modId xmlns:p14="http://schemas.microsoft.com/office/powerpoint/2010/main" val="4110949006"/>
              </p:ext>
            </p:extLst>
          </p:nvPr>
        </p:nvGraphicFramePr>
        <p:xfrm>
          <a:off x="800100" y="4038600"/>
          <a:ext cx="3733748" cy="1911512"/>
        </p:xfrm>
        <a:graphic>
          <a:graphicData uri="http://schemas.openxmlformats.org/presentationml/2006/ole">
            <mc:AlternateContent xmlns:mc="http://schemas.openxmlformats.org/markup-compatibility/2006">
              <mc:Choice xmlns:v="urn:schemas-microsoft-com:vml" Requires="v">
                <p:oleObj spid="_x0000_s162038" name="Chart" r:id="rId37" imgW="3733748" imgH="1911512" progId="MSGraph.Chart.8">
                  <p:embed followColorScheme="full"/>
                </p:oleObj>
              </mc:Choice>
              <mc:Fallback>
                <p:oleObj name="Chart" r:id="rId37" imgW="3733748" imgH="1911512" progId="MSGraph.Chart.8">
                  <p:embed followColorScheme="full"/>
                  <p:pic>
                    <p:nvPicPr>
                      <p:cNvPr id="0" name=""/>
                      <p:cNvPicPr/>
                      <p:nvPr/>
                    </p:nvPicPr>
                    <p:blipFill>
                      <a:blip r:embed="rId38"/>
                      <a:stretch>
                        <a:fillRect/>
                      </a:stretch>
                    </p:blipFill>
                    <p:spPr>
                      <a:xfrm>
                        <a:off x="800100" y="4038600"/>
                        <a:ext cx="3733748" cy="1911512"/>
                      </a:xfrm>
                      <a:prstGeom prst="rect">
                        <a:avLst/>
                      </a:prstGeom>
                    </p:spPr>
                  </p:pic>
                </p:oleObj>
              </mc:Fallback>
            </mc:AlternateContent>
          </a:graphicData>
        </a:graphic>
      </p:graphicFrame>
      <p:sp>
        <p:nvSpPr>
          <p:cNvPr id="46" name="Rectangle 45"/>
          <p:cNvSpPr/>
          <p:nvPr>
            <p:custDataLst>
              <p:tags r:id="rId5"/>
            </p:custDataLst>
          </p:nvPr>
        </p:nvSpPr>
        <p:spPr bwMode="auto">
          <a:xfrm>
            <a:off x="3916363" y="5776913"/>
            <a:ext cx="366713"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346CD6A0-FB75-4ABD-9FC3-1CD666060C23}" type="datetime'''''''''''202''''''''''''''''''''''''0''''''''+'''''''''">
              <a:rPr lang="en-US" sz="1000" b="0">
                <a:solidFill>
                  <a:srgbClr val="000000"/>
                </a:solidFill>
                <a:cs typeface="Arial"/>
              </a:rPr>
              <a:pPr/>
              <a:t>2020+</a:t>
            </a:fld>
            <a:endParaRPr lang="el-GR" sz="1000" b="0">
              <a:solidFill>
                <a:srgbClr val="000000"/>
              </a:solidFill>
              <a:latin typeface="Arial"/>
              <a:cs typeface="Arial"/>
              <a:sym typeface="Arial"/>
            </a:endParaRPr>
          </a:p>
        </p:txBody>
      </p:sp>
      <p:sp>
        <p:nvSpPr>
          <p:cNvPr id="47" name="Rectangle 46"/>
          <p:cNvSpPr/>
          <p:nvPr>
            <p:custDataLst>
              <p:tags r:id="rId6"/>
            </p:custDataLst>
          </p:nvPr>
        </p:nvSpPr>
        <p:spPr bwMode="auto">
          <a:xfrm>
            <a:off x="3314700"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B4EC58AF-EDDE-4EDF-AC5F-2D783F02D719}" type="datetime'''''''''2''''''''''''''''''''''''''''''''0''''''19'">
              <a:rPr lang="en-US" sz="1000" b="0">
                <a:solidFill>
                  <a:srgbClr val="000000"/>
                </a:solidFill>
                <a:cs typeface="Arial"/>
              </a:rPr>
              <a:pPr/>
              <a:t>2019</a:t>
            </a:fld>
            <a:endParaRPr lang="el-GR" sz="1000" b="0">
              <a:solidFill>
                <a:srgbClr val="000000"/>
              </a:solidFill>
              <a:latin typeface="Arial"/>
              <a:cs typeface="Arial"/>
              <a:sym typeface="Arial"/>
            </a:endParaRPr>
          </a:p>
        </p:txBody>
      </p:sp>
      <p:sp>
        <p:nvSpPr>
          <p:cNvPr id="48" name="Rectangle 47"/>
          <p:cNvSpPr/>
          <p:nvPr>
            <p:custDataLst>
              <p:tags r:id="rId7"/>
            </p:custDataLst>
          </p:nvPr>
        </p:nvSpPr>
        <p:spPr bwMode="auto">
          <a:xfrm>
            <a:off x="2676525"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1CBC1949-A16F-436A-898D-F471BA23A26B}" type="datetime'''2''''''''''''''''''0''''''''''''''''''''''''''''''1''''8'''">
              <a:rPr lang="en-US" sz="1000" b="0">
                <a:solidFill>
                  <a:srgbClr val="000000"/>
                </a:solidFill>
                <a:cs typeface="Arial"/>
              </a:rPr>
              <a:pPr/>
              <a:t>2018</a:t>
            </a:fld>
            <a:endParaRPr lang="el-GR" sz="1000" b="0">
              <a:solidFill>
                <a:srgbClr val="000000"/>
              </a:solidFill>
              <a:latin typeface="Arial"/>
              <a:cs typeface="Arial"/>
              <a:sym typeface="Arial"/>
            </a:endParaRPr>
          </a:p>
        </p:txBody>
      </p:sp>
      <p:sp>
        <p:nvSpPr>
          <p:cNvPr id="49" name="Rectangle 48"/>
          <p:cNvSpPr/>
          <p:nvPr>
            <p:custDataLst>
              <p:tags r:id="rId8"/>
            </p:custDataLst>
          </p:nvPr>
        </p:nvSpPr>
        <p:spPr bwMode="auto">
          <a:xfrm>
            <a:off x="2038350"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C84E8F87-E0B6-4118-B84D-885C9124CB65}" type="datetime'20''''''''''''''''''1''''''''''7'''''''''''''''''''''''''''">
              <a:rPr lang="en-US" sz="1000" b="0">
                <a:solidFill>
                  <a:srgbClr val="000000"/>
                </a:solidFill>
                <a:cs typeface="Arial"/>
              </a:rPr>
              <a:pPr/>
              <a:t>2017</a:t>
            </a:fld>
            <a:endParaRPr lang="el-GR" sz="1000" b="0">
              <a:solidFill>
                <a:srgbClr val="000000"/>
              </a:solidFill>
              <a:latin typeface="Arial"/>
              <a:cs typeface="Arial"/>
              <a:sym typeface="Arial"/>
            </a:endParaRPr>
          </a:p>
        </p:txBody>
      </p:sp>
      <p:sp>
        <p:nvSpPr>
          <p:cNvPr id="50" name="Rectangle 49"/>
          <p:cNvSpPr/>
          <p:nvPr>
            <p:custDataLst>
              <p:tags r:id="rId9"/>
            </p:custDataLst>
          </p:nvPr>
        </p:nvSpPr>
        <p:spPr bwMode="auto">
          <a:xfrm>
            <a:off x="1400175"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29B160FC-B084-453C-865C-9F2BE4417644}" type="datetime'''''2''''''''''''''01''''''''''''6'''''''''''''''''''''">
              <a:rPr lang="en-US" sz="1000" b="0">
                <a:solidFill>
                  <a:srgbClr val="000000"/>
                </a:solidFill>
                <a:cs typeface="Arial"/>
              </a:rPr>
              <a:pPr/>
              <a:t>2016</a:t>
            </a:fld>
            <a:endParaRPr lang="el-GR" sz="1000" b="0" dirty="0">
              <a:solidFill>
                <a:srgbClr val="000000"/>
              </a:solidFill>
              <a:latin typeface="Arial"/>
              <a:cs typeface="Arial"/>
              <a:sym typeface="Arial"/>
            </a:endParaRPr>
          </a:p>
        </p:txBody>
      </p:sp>
      <p:sp>
        <p:nvSpPr>
          <p:cNvPr id="107625" name="Rectangle 16"/>
          <p:cNvSpPr>
            <a:spLocks noGrp="1" noChangeArrowheads="1"/>
          </p:cNvSpPr>
          <p:nvPr>
            <p:ph type="title"/>
            <p:custDataLst>
              <p:tags r:id="rId10"/>
            </p:custDataLst>
          </p:nvPr>
        </p:nvSpPr>
        <p:spPr>
          <a:xfrm>
            <a:off x="119063" y="230415"/>
            <a:ext cx="8618537" cy="954107"/>
          </a:xfrm>
        </p:spPr>
        <p:txBody>
          <a:bodyPr/>
          <a:lstStyle/>
          <a:p>
            <a:pPr eaLnBrk="1" hangingPunct="1"/>
            <a:r>
              <a:rPr lang="el-GR" sz="2200" dirty="0" smtClean="0">
                <a:solidFill>
                  <a:srgbClr val="003882"/>
                </a:solidFill>
              </a:rPr>
              <a:t>2016-2018</a:t>
            </a:r>
            <a:r>
              <a:rPr lang="en-US" sz="2200" dirty="0" smtClean="0">
                <a:solidFill>
                  <a:srgbClr val="003882"/>
                </a:solidFill>
              </a:rPr>
              <a:t>: </a:t>
            </a:r>
            <a:r>
              <a:rPr lang="el-GR" sz="2200" dirty="0">
                <a:solidFill>
                  <a:srgbClr val="003882"/>
                </a:solidFill>
              </a:rPr>
              <a:t>ΧΡΗΜΑΤΟΟΙΚΟΝΟΜΙΚΗ ΣΤΡΑΤΗΓΙΚΗ </a:t>
            </a:r>
            <a:r>
              <a:rPr lang="el-GR" sz="2000" dirty="0">
                <a:solidFill>
                  <a:srgbClr val="003882"/>
                </a:solidFill>
              </a:rPr>
              <a:t/>
            </a:r>
            <a:br>
              <a:rPr lang="el-GR" sz="2000" dirty="0">
                <a:solidFill>
                  <a:srgbClr val="003882"/>
                </a:solidFill>
              </a:rPr>
            </a:br>
            <a:r>
              <a:rPr lang="el-GR" sz="2000" dirty="0" smtClean="0">
                <a:solidFill>
                  <a:srgbClr val="002960"/>
                </a:solidFill>
              </a:rPr>
              <a:t>Πρόγραμμα αναχρηματοδότησης </a:t>
            </a:r>
            <a:r>
              <a:rPr lang="el-GR" sz="2000" dirty="0" err="1" smtClean="0">
                <a:solidFill>
                  <a:srgbClr val="002960"/>
                </a:solidFill>
              </a:rPr>
              <a:t>ευρω</a:t>
            </a:r>
            <a:r>
              <a:rPr lang="el-GR" sz="2000" dirty="0" smtClean="0">
                <a:solidFill>
                  <a:srgbClr val="002960"/>
                </a:solidFill>
              </a:rPr>
              <a:t>-ομολόγων, βελτίωση όρων δανεισμού </a:t>
            </a:r>
            <a:r>
              <a:rPr lang="el-GR" sz="2000" dirty="0">
                <a:solidFill>
                  <a:srgbClr val="002960"/>
                </a:solidFill>
              </a:rPr>
              <a:t>και </a:t>
            </a:r>
            <a:r>
              <a:rPr lang="el-GR" sz="2000" dirty="0" err="1">
                <a:solidFill>
                  <a:srgbClr val="002960"/>
                </a:solidFill>
              </a:rPr>
              <a:t>απομόχλευση</a:t>
            </a:r>
            <a:r>
              <a:rPr lang="el-GR" sz="2000" dirty="0">
                <a:solidFill>
                  <a:srgbClr val="002960"/>
                </a:solidFill>
              </a:rPr>
              <a:t> ισολογισμού </a:t>
            </a:r>
            <a:endParaRPr lang="en-GB" sz="1800" dirty="0">
              <a:solidFill>
                <a:srgbClr val="002960"/>
              </a:solidFill>
            </a:endParaRPr>
          </a:p>
        </p:txBody>
      </p:sp>
      <p:sp>
        <p:nvSpPr>
          <p:cNvPr id="107626" name="TextBox 1"/>
          <p:cNvSpPr txBox="1">
            <a:spLocks noChangeArrowheads="1"/>
          </p:cNvSpPr>
          <p:nvPr>
            <p:custDataLst>
              <p:tags r:id="rId11"/>
            </p:custDataLst>
          </p:nvPr>
        </p:nvSpPr>
        <p:spPr bwMode="auto">
          <a:xfrm>
            <a:off x="101600" y="1376461"/>
            <a:ext cx="8770939" cy="2272308"/>
          </a:xfrm>
          <a:prstGeom prst="rect">
            <a:avLst/>
          </a:prstGeom>
          <a:noFill/>
          <a:ln w="9525">
            <a:noFill/>
            <a:miter lim="800000"/>
            <a:headEnd/>
            <a:tailEnd/>
          </a:ln>
        </p:spPr>
        <p:txBody>
          <a:bodyPr wrap="square" lIns="91332" tIns="45666" rIns="91332" bIns="45666">
            <a:spAutoFit/>
          </a:bodyPr>
          <a:lstStyle/>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Διαχείριση αναχρηματοδότηση λήξεων 2017-19. Επιστροφή στις διεθνείς αγορές ομολόγων, αναλόγως συνθηκών</a:t>
            </a:r>
          </a:p>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Μείωση χρηματοοικονομικής μόχλευσης, μέσω ταμειακών ροών από λειτουργία και πώλησης μη στρατηγικών συμμετοχών</a:t>
            </a:r>
          </a:p>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Μείωση χρηματοοικονομικού κόστους</a:t>
            </a:r>
          </a:p>
        </p:txBody>
      </p:sp>
      <p:sp>
        <p:nvSpPr>
          <p:cNvPr id="107627" name="Slide Number Placeholder 4"/>
          <p:cNvSpPr>
            <a:spLocks noGrp="1"/>
          </p:cNvSpPr>
          <p:nvPr>
            <p:ph type="sldNum" sz="quarter" idx="10"/>
            <p:custDataLst>
              <p:tags r:id="rId12"/>
            </p:custDataLst>
          </p:nvPr>
        </p:nvSpPr>
        <p:spPr>
          <a:xfrm>
            <a:off x="8385176" y="6442092"/>
            <a:ext cx="487363" cy="240165"/>
          </a:xfrm>
          <a:noFill/>
          <a:ln>
            <a:miter lim="800000"/>
            <a:headEnd/>
            <a:tailEnd/>
          </a:ln>
        </p:spPr>
        <p:txBody>
          <a:bodyPr lIns="85444" tIns="42721" rIns="85444" bIns="42721"/>
          <a:lstStyle/>
          <a:p>
            <a:pPr defTabSz="894325"/>
            <a:fld id="{3EFB2DE2-ECE2-4A6F-B192-A6A2646468F4}" type="slidenum">
              <a:rPr lang="en-US" smtClean="0">
                <a:solidFill>
                  <a:srgbClr val="000066"/>
                </a:solidFill>
              </a:rPr>
              <a:pPr defTabSz="894325"/>
              <a:t>25</a:t>
            </a:fld>
            <a:endParaRPr lang="en-US" smtClean="0">
              <a:solidFill>
                <a:srgbClr val="000066"/>
              </a:solidFill>
            </a:endParaRPr>
          </a:p>
        </p:txBody>
      </p:sp>
      <p:cxnSp>
        <p:nvCxnSpPr>
          <p:cNvPr id="9" name="Straight Connector 8"/>
          <p:cNvCxnSpPr/>
          <p:nvPr>
            <p:custDataLst>
              <p:tags r:id="rId13"/>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95" descr="elpengri"/>
          <p:cNvPicPr>
            <a:picLocks noChangeAspect="1" noChangeArrowheads="1"/>
          </p:cNvPicPr>
          <p:nvPr>
            <p:custDataLst>
              <p:tags r:id="rId14"/>
            </p:custDataLst>
          </p:nvPr>
        </p:nvPicPr>
        <p:blipFill>
          <a:blip r:embed="rId3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0"/>
          <p:cNvSpPr>
            <a:spLocks noChangeArrowheads="1"/>
          </p:cNvSpPr>
          <p:nvPr>
            <p:custDataLst>
              <p:tags r:id="rId15"/>
            </p:custDataLst>
          </p:nvPr>
        </p:nvSpPr>
        <p:spPr bwMode="auto">
          <a:xfrm>
            <a:off x="101600" y="3664877"/>
            <a:ext cx="4326731" cy="584670"/>
          </a:xfrm>
          <a:prstGeom prst="rect">
            <a:avLst/>
          </a:prstGeom>
          <a:noFill/>
          <a:ln w="9525">
            <a:noFill/>
            <a:miter lim="800000"/>
            <a:headEnd/>
            <a:tailEnd/>
          </a:ln>
        </p:spPr>
        <p:txBody>
          <a:bodyPr wrap="square" lIns="91336" tIns="45668" rIns="91336" bIns="45668" anchor="ctr">
            <a:spAutoFit/>
          </a:bodyPr>
          <a:lstStyle/>
          <a:p>
            <a:r>
              <a:rPr lang="el-GR" sz="1600" dirty="0" smtClean="0">
                <a:solidFill>
                  <a:srgbClr val="003882"/>
                </a:solidFill>
              </a:rPr>
              <a:t>Προφίλ ωρίμανσης πιστωτικών γραμμών</a:t>
            </a:r>
            <a:r>
              <a:rPr lang="en-US" sz="1600" dirty="0" smtClean="0">
                <a:solidFill>
                  <a:srgbClr val="003882"/>
                </a:solidFill>
              </a:rPr>
              <a:t>* </a:t>
            </a:r>
            <a:r>
              <a:rPr lang="en-US" sz="1600" dirty="0">
                <a:solidFill>
                  <a:srgbClr val="003882"/>
                </a:solidFill>
              </a:rPr>
              <a:t>(</a:t>
            </a:r>
            <a:r>
              <a:rPr lang="el-GR" sz="1600" dirty="0" smtClean="0">
                <a:solidFill>
                  <a:srgbClr val="003882"/>
                </a:solidFill>
              </a:rPr>
              <a:t>€ εκατ.)</a:t>
            </a:r>
            <a:endParaRPr lang="el-GR" sz="1600" dirty="0">
              <a:solidFill>
                <a:srgbClr val="003882"/>
              </a:solidFill>
            </a:endParaRPr>
          </a:p>
        </p:txBody>
      </p:sp>
      <p:sp>
        <p:nvSpPr>
          <p:cNvPr id="27" name="Rectangle 40"/>
          <p:cNvSpPr>
            <a:spLocks noChangeArrowheads="1"/>
          </p:cNvSpPr>
          <p:nvPr>
            <p:custDataLst>
              <p:tags r:id="rId16"/>
            </p:custDataLst>
          </p:nvPr>
        </p:nvSpPr>
        <p:spPr bwMode="auto">
          <a:xfrm>
            <a:off x="5014966" y="3693996"/>
            <a:ext cx="2870094" cy="338449"/>
          </a:xfrm>
          <a:prstGeom prst="rect">
            <a:avLst/>
          </a:prstGeom>
          <a:solidFill>
            <a:schemeClr val="bg2"/>
          </a:solidFill>
          <a:ln w="9525">
            <a:noFill/>
            <a:miter lim="800000"/>
            <a:headEnd/>
            <a:tailEnd/>
          </a:ln>
        </p:spPr>
        <p:txBody>
          <a:bodyPr wrap="square" lIns="91336" tIns="45668" rIns="91336" bIns="45668" anchor="ctr">
            <a:spAutoFit/>
          </a:bodyPr>
          <a:lstStyle/>
          <a:p>
            <a:pPr algn="ctr"/>
            <a:r>
              <a:rPr lang="el-GR" sz="1600" dirty="0" smtClean="0">
                <a:solidFill>
                  <a:srgbClr val="003882"/>
                </a:solidFill>
              </a:rPr>
              <a:t>Πηγές χρηματοδότησης</a:t>
            </a:r>
            <a:r>
              <a:rPr lang="en-US" sz="1600" dirty="0" smtClean="0">
                <a:solidFill>
                  <a:srgbClr val="003882"/>
                </a:solidFill>
              </a:rPr>
              <a:t>*</a:t>
            </a:r>
            <a:endParaRPr lang="el-GR" sz="1600" dirty="0">
              <a:solidFill>
                <a:srgbClr val="003882"/>
              </a:solidFill>
            </a:endParaRPr>
          </a:p>
        </p:txBody>
      </p:sp>
      <p:graphicFrame>
        <p:nvGraphicFramePr>
          <p:cNvPr id="33" name="Object 32"/>
          <p:cNvGraphicFramePr>
            <a:graphicFrameLocks/>
          </p:cNvGraphicFramePr>
          <p:nvPr>
            <p:custDataLst>
              <p:tags r:id="rId17"/>
            </p:custDataLst>
            <p:extLst>
              <p:ext uri="{D42A27DB-BD31-4B8C-83A1-F6EECF244321}">
                <p14:modId xmlns:p14="http://schemas.microsoft.com/office/powerpoint/2010/main" val="879117216"/>
              </p:ext>
            </p:extLst>
          </p:nvPr>
        </p:nvGraphicFramePr>
        <p:xfrm>
          <a:off x="5486400" y="4191001"/>
          <a:ext cx="1936572" cy="1930215"/>
        </p:xfrm>
        <a:graphic>
          <a:graphicData uri="http://schemas.openxmlformats.org/presentationml/2006/ole">
            <mc:AlternateContent xmlns:mc="http://schemas.openxmlformats.org/markup-compatibility/2006">
              <mc:Choice xmlns:v="urn:schemas-microsoft-com:vml" Requires="v">
                <p:oleObj spid="_x0000_s162039" name="Chart" r:id="rId40" imgW="1936572" imgH="1930215" progId="MSGraph.Chart.8">
                  <p:embed followColorScheme="full"/>
                </p:oleObj>
              </mc:Choice>
              <mc:Fallback>
                <p:oleObj name="Chart" r:id="rId40" imgW="1936572" imgH="1930215" progId="MSGraph.Chart.8">
                  <p:embed followColorScheme="full"/>
                  <p:pic>
                    <p:nvPicPr>
                      <p:cNvPr id="0" name=""/>
                      <p:cNvPicPr/>
                      <p:nvPr/>
                    </p:nvPicPr>
                    <p:blipFill>
                      <a:blip r:embed="rId41"/>
                      <a:stretch>
                        <a:fillRect/>
                      </a:stretch>
                    </p:blipFill>
                    <p:spPr>
                      <a:xfrm>
                        <a:off x="5486400" y="4191001"/>
                        <a:ext cx="1936572" cy="1930215"/>
                      </a:xfrm>
                      <a:prstGeom prst="rect">
                        <a:avLst/>
                      </a:prstGeom>
                    </p:spPr>
                  </p:pic>
                </p:oleObj>
              </mc:Fallback>
            </mc:AlternateContent>
          </a:graphicData>
        </a:graphic>
      </p:graphicFrame>
      <p:sp>
        <p:nvSpPr>
          <p:cNvPr id="42" name="Rectangle 41"/>
          <p:cNvSpPr/>
          <p:nvPr>
            <p:custDataLst>
              <p:tags r:id="rId18"/>
            </p:custDataLst>
          </p:nvPr>
        </p:nvSpPr>
        <p:spPr bwMode="auto">
          <a:xfrm>
            <a:off x="7370763" y="5062538"/>
            <a:ext cx="1512888"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101"/>
            <a:fld id="{2F14DE1C-DB35-460E-B5DE-998F3548402F}" type="datetime'''Τρ''''απεζικός'''''' Δα''''''ν''''''ει''''σ''''''''''μός'''">
              <a:rPr lang="en-US" sz="1200" b="0">
                <a:solidFill>
                  <a:srgbClr val="000000"/>
                </a:solidFill>
              </a:rPr>
              <a:pPr/>
              <a:t>Τραπεζικός Δανεισμός</a:t>
            </a:fld>
            <a:endParaRPr lang="el-GR" sz="1200" b="0" dirty="0">
              <a:solidFill>
                <a:srgbClr val="000000"/>
              </a:solidFill>
              <a:latin typeface="Arial"/>
              <a:sym typeface="Arial"/>
            </a:endParaRPr>
          </a:p>
        </p:txBody>
      </p:sp>
      <p:sp>
        <p:nvSpPr>
          <p:cNvPr id="43" name="Rectangle 42"/>
          <p:cNvSpPr/>
          <p:nvPr>
            <p:custDataLst>
              <p:tags r:id="rId19"/>
            </p:custDataLst>
          </p:nvPr>
        </p:nvSpPr>
        <p:spPr bwMode="gray">
          <a:xfrm>
            <a:off x="6975475" y="5062538"/>
            <a:ext cx="347663"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defTabSz="882915"/>
            <a:fld id="{1B4B972E-C133-430A-997B-873F762D835A}" type="datetime'5''''''''''''''''''''''''''''''''''''''''''3''''%'">
              <a:rPr lang="en-US" sz="1200" b="0">
                <a:solidFill>
                  <a:srgbClr val="FFFFFF"/>
                </a:solidFill>
              </a:rPr>
              <a:pPr/>
              <a:t>53%</a:t>
            </a:fld>
            <a:endParaRPr lang="el-GR" sz="1200" b="0" dirty="0">
              <a:solidFill>
                <a:srgbClr val="FFFFFF"/>
              </a:solidFill>
              <a:latin typeface="Arial"/>
              <a:sym typeface="Arial"/>
            </a:endParaRPr>
          </a:p>
        </p:txBody>
      </p:sp>
      <p:sp>
        <p:nvSpPr>
          <p:cNvPr id="6" name="Rectangle 5"/>
          <p:cNvSpPr/>
          <p:nvPr>
            <p:custDataLst>
              <p:tags r:id="rId20"/>
            </p:custDataLst>
          </p:nvPr>
        </p:nvSpPr>
        <p:spPr bwMode="gray">
          <a:xfrm>
            <a:off x="6007100" y="44323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a:fld id="{F78A3AEE-CD21-4A5B-8976-2563B9DDB25C}" type="datetime'''''''''1''''0''''%'''">
              <a:rPr lang="en-US" sz="1200" b="0">
                <a:solidFill>
                  <a:schemeClr val="tx1"/>
                </a:solidFill>
              </a:rPr>
              <a:pPr/>
              <a:t>10%</a:t>
            </a:fld>
            <a:endParaRPr kumimoji="0" lang="en-GB" sz="1200" b="0" strike="noStrike" cap="none" normalizeH="0" smtClean="0">
              <a:ln>
                <a:noFill/>
              </a:ln>
              <a:solidFill>
                <a:schemeClr val="tx1"/>
              </a:solidFill>
              <a:effectLst/>
              <a:latin typeface="Arial"/>
              <a:sym typeface="Arial"/>
            </a:endParaRPr>
          </a:p>
        </p:txBody>
      </p:sp>
      <p:sp>
        <p:nvSpPr>
          <p:cNvPr id="4" name="Rectangle 3"/>
          <p:cNvSpPr/>
          <p:nvPr>
            <p:custDataLst>
              <p:tags r:id="rId21"/>
            </p:custDataLst>
          </p:nvPr>
        </p:nvSpPr>
        <p:spPr bwMode="auto">
          <a:xfrm>
            <a:off x="5738813" y="4137025"/>
            <a:ext cx="4016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a:fld id="{2B36C605-3F6B-4F0E-B76A-2F0044FDE0DC}" type="datetime'''''ΕΤ''''''''''''''''Επ'''''''''''''''''''''''''''''''''">
              <a:rPr lang="en-US" sz="1200" b="0">
                <a:solidFill>
                  <a:schemeClr val="tx1"/>
                </a:solidFill>
              </a:rPr>
              <a:pPr/>
              <a:t>ΕΤΕπ</a:t>
            </a:fld>
            <a:endParaRPr kumimoji="0" lang="en-GB" sz="1200" b="0" strike="noStrike" cap="none" normalizeH="0" smtClean="0">
              <a:ln>
                <a:noFill/>
              </a:ln>
              <a:solidFill>
                <a:schemeClr val="tx1"/>
              </a:solidFill>
              <a:effectLst/>
              <a:latin typeface="Arial"/>
              <a:sym typeface="Arial"/>
            </a:endParaRPr>
          </a:p>
        </p:txBody>
      </p:sp>
      <p:sp>
        <p:nvSpPr>
          <p:cNvPr id="38" name="Rectangle 37"/>
          <p:cNvSpPr/>
          <p:nvPr>
            <p:custDataLst>
              <p:tags r:id="rId22"/>
            </p:custDataLst>
          </p:nvPr>
        </p:nvSpPr>
        <p:spPr bwMode="auto">
          <a:xfrm>
            <a:off x="4562475" y="5376863"/>
            <a:ext cx="1019175"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82101"/>
            <a:fld id="{9955712A-3D91-444A-8189-A64062EE146E}" type="datetime'''''Ε''''''''''υ''ρ''''''''ω''-ομ''ό''λογ''''α'''''''''''''">
              <a:rPr lang="en-US" sz="1200" b="0">
                <a:solidFill>
                  <a:srgbClr val="000000"/>
                </a:solidFill>
              </a:rPr>
              <a:pPr/>
              <a:t>Ευρω-ομόλογα</a:t>
            </a:fld>
            <a:endParaRPr lang="el-GR" sz="1200" b="0">
              <a:solidFill>
                <a:srgbClr val="000000"/>
              </a:solidFill>
              <a:latin typeface="Arial"/>
              <a:sym typeface="Arial"/>
            </a:endParaRPr>
          </a:p>
        </p:txBody>
      </p:sp>
      <p:sp>
        <p:nvSpPr>
          <p:cNvPr id="39" name="Rectangle 38"/>
          <p:cNvSpPr/>
          <p:nvPr>
            <p:custDataLst>
              <p:tags r:id="rId23"/>
            </p:custDataLst>
          </p:nvPr>
        </p:nvSpPr>
        <p:spPr bwMode="gray">
          <a:xfrm>
            <a:off x="5653088" y="5273675"/>
            <a:ext cx="347663" cy="182563"/>
          </a:xfrm>
          <a:prstGeom prst="rect">
            <a:avLst/>
          </a:prstGeom>
          <a:solidFill>
            <a:srgbClr val="FFFFFF"/>
          </a:solidFill>
          <a:ln>
            <a:noFill/>
          </a:ln>
          <a:effectLst/>
          <a:extLs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defTabSz="882915"/>
            <a:fld id="{AF999347-4318-473F-954C-98E3214420D8}" type="datetime'''''''''''''''''3''''''''''''''''''''''7''%'''''''''''">
              <a:rPr lang="en-US" sz="1200" b="0">
                <a:solidFill>
                  <a:srgbClr val="000000"/>
                </a:solidFill>
              </a:rPr>
              <a:pPr/>
              <a:t>37%</a:t>
            </a:fld>
            <a:endParaRPr lang="el-GR" sz="1200" b="0">
              <a:solidFill>
                <a:srgbClr val="000000"/>
              </a:solidFill>
              <a:latin typeface="Arial"/>
              <a:sym typeface="Arial"/>
            </a:endParaRPr>
          </a:p>
        </p:txBody>
      </p:sp>
      <p:sp>
        <p:nvSpPr>
          <p:cNvPr id="44" name="Rectangle 43"/>
          <p:cNvSpPr/>
          <p:nvPr>
            <p:custDataLst>
              <p:tags r:id="rId24"/>
            </p:custDataLst>
          </p:nvPr>
        </p:nvSpPr>
        <p:spPr bwMode="auto">
          <a:xfrm>
            <a:off x="1322388" y="5005388"/>
            <a:ext cx="466725" cy="703263"/>
          </a:xfrm>
          <a:prstGeom prst="rect">
            <a:avLst/>
          </a:prstGeom>
          <a:solidFill>
            <a:schemeClr val="bg1">
              <a:lumMod val="85000"/>
              <a:alpha val="79000"/>
            </a:schemeClr>
          </a:solidFill>
          <a:ln w="12700">
            <a:solidFill>
              <a:schemeClr val="tx1"/>
            </a:solidFill>
            <a:prstDash val="lgDash"/>
          </a:ln>
          <a:effectLst/>
          <a:extLst/>
        </p:spPr>
        <p:txBody>
          <a:bodyPr vert="horz" wrap="square" lIns="0" tIns="0" rIns="0" bIns="0" numCol="1" rtlCol="0" anchor="t" anchorCtr="0" compatLnSpc="1">
            <a:prstTxWarp prst="textNoShape">
              <a:avLst/>
            </a:prstTxWarp>
            <a:noAutofit/>
          </a:bodyPr>
          <a:lstStyle/>
          <a:p>
            <a:pPr marL="144463" marR="0" indent="-142875" algn="l" defTabSz="895350" rtl="0" eaLnBrk="1" fontAlgn="base" latinLnBrk="0" hangingPunct="1">
              <a:lnSpc>
                <a:spcPct val="100000"/>
              </a:lnSpc>
              <a:spcBef>
                <a:spcPct val="20000"/>
              </a:spcBef>
              <a:spcAft>
                <a:spcPct val="50000"/>
              </a:spcAft>
              <a:buClrTx/>
              <a:buSzPct val="120000"/>
              <a:buFontTx/>
              <a:buChar char="•"/>
              <a:tabLst/>
            </a:pPr>
            <a:endParaRPr kumimoji="0" lang="el-GR" sz="1200" b="0" i="0" u="none" strike="noStrike" cap="none" normalizeH="0" baseline="0" dirty="0" smtClean="0">
              <a:ln>
                <a:noFill/>
              </a:ln>
              <a:solidFill>
                <a:schemeClr val="bg2">
                  <a:lumMod val="65000"/>
                </a:schemeClr>
              </a:solidFill>
              <a:effectLst/>
              <a:latin typeface="Arial" charset="0"/>
            </a:endParaRPr>
          </a:p>
        </p:txBody>
      </p:sp>
      <p:sp>
        <p:nvSpPr>
          <p:cNvPr id="52" name="Rectangle 51"/>
          <p:cNvSpPr/>
          <p:nvPr>
            <p:custDataLst>
              <p:tags r:id="rId25"/>
            </p:custDataLst>
          </p:nvPr>
        </p:nvSpPr>
        <p:spPr bwMode="auto">
          <a:xfrm>
            <a:off x="2181225" y="6103938"/>
            <a:ext cx="179388" cy="133350"/>
          </a:xfrm>
          <a:prstGeom prst="rect">
            <a:avLst/>
          </a:prstGeom>
          <a:solidFill>
            <a:srgbClr val="0033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1" name="Rectangle 50"/>
          <p:cNvSpPr/>
          <p:nvPr>
            <p:custDataLst>
              <p:tags r:id="rId26"/>
            </p:custDataLst>
          </p:nvPr>
        </p:nvSpPr>
        <p:spPr bwMode="auto">
          <a:xfrm>
            <a:off x="3055938" y="6103938"/>
            <a:ext cx="179388" cy="133350"/>
          </a:xfrm>
          <a:prstGeom prst="rect">
            <a:avLst/>
          </a:prstGeom>
          <a:pattFill prst="ltUpDiag">
            <a:fgClr>
              <a:srgbClr val="000000"/>
            </a:fgClr>
            <a:bgClr>
              <a:srgbClr val="FFFFFF"/>
            </a:bgClr>
          </a:patt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3" name="Rectangle 52"/>
          <p:cNvSpPr/>
          <p:nvPr>
            <p:custDataLst>
              <p:tags r:id="rId27"/>
            </p:custDataLst>
          </p:nvPr>
        </p:nvSpPr>
        <p:spPr bwMode="auto">
          <a:xfrm>
            <a:off x="1516063" y="6103938"/>
            <a:ext cx="179388" cy="133350"/>
          </a:xfrm>
          <a:prstGeom prst="rect">
            <a:avLst/>
          </a:prstGeom>
          <a:solidFill>
            <a:srgbClr val="91B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5" name="Rectangle 54"/>
          <p:cNvSpPr/>
          <p:nvPr>
            <p:custDataLst>
              <p:tags r:id="rId28"/>
            </p:custDataLst>
          </p:nvPr>
        </p:nvSpPr>
        <p:spPr bwMode="auto">
          <a:xfrm>
            <a:off x="2411413" y="6100763"/>
            <a:ext cx="54292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8EB623ED-03A1-4C9F-B7CF-7EC9D90FE97F}" type="datetime'''''Τρ''''ά''''π''''ε''''''''''''''ζ''''''''ε''ς'''''''''">
              <a:rPr lang="en-US" sz="1000" b="0">
                <a:solidFill>
                  <a:srgbClr val="000000"/>
                </a:solidFill>
                <a:cs typeface="Arial"/>
              </a:rPr>
              <a:pPr/>
              <a:t>Τράπεζες</a:t>
            </a:fld>
            <a:endParaRPr lang="el-GR" sz="1000" b="0">
              <a:solidFill>
                <a:srgbClr val="000000"/>
              </a:solidFill>
              <a:latin typeface="Arial"/>
              <a:cs typeface="Arial"/>
              <a:sym typeface="Arial"/>
            </a:endParaRPr>
          </a:p>
        </p:txBody>
      </p:sp>
      <p:sp>
        <p:nvSpPr>
          <p:cNvPr id="54" name="Rectangle 53"/>
          <p:cNvSpPr/>
          <p:nvPr>
            <p:custDataLst>
              <p:tags r:id="rId29"/>
            </p:custDataLst>
          </p:nvPr>
        </p:nvSpPr>
        <p:spPr bwMode="auto">
          <a:xfrm>
            <a:off x="3286125" y="6100763"/>
            <a:ext cx="104457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940A89FB-B27A-4989-8286-78DB6A593BA9}" type="datetime'''''Αγ''''''ο''ρ''''έ''''''ς ''Ο''μο''λόγω''''''''''ν'''">
              <a:rPr lang="en-US" sz="1000" b="0">
                <a:solidFill>
                  <a:srgbClr val="000000"/>
                </a:solidFill>
                <a:cs typeface="Arial"/>
              </a:rPr>
              <a:pPr/>
              <a:t>Αγορές Ομολόγων</a:t>
            </a:fld>
            <a:endParaRPr lang="el-GR" sz="1000" b="0" dirty="0">
              <a:solidFill>
                <a:srgbClr val="000000"/>
              </a:solidFill>
              <a:latin typeface="Arial"/>
              <a:cs typeface="Arial"/>
              <a:sym typeface="Arial"/>
            </a:endParaRPr>
          </a:p>
        </p:txBody>
      </p:sp>
      <p:sp>
        <p:nvSpPr>
          <p:cNvPr id="56" name="Rectangle 55"/>
          <p:cNvSpPr/>
          <p:nvPr>
            <p:custDataLst>
              <p:tags r:id="rId30"/>
            </p:custDataLst>
          </p:nvPr>
        </p:nvSpPr>
        <p:spPr bwMode="auto">
          <a:xfrm>
            <a:off x="1746250" y="6100763"/>
            <a:ext cx="33337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D4076EA4-D3F3-4A1D-BB58-563D164CB47B}" type="datetime'''''E''''''''T''''''''''''''''''''''''E''''''''''''''π'''''">
              <a:rPr lang="en-US" sz="1000" b="0">
                <a:solidFill>
                  <a:srgbClr val="000000"/>
                </a:solidFill>
                <a:cs typeface="Arial"/>
              </a:rPr>
              <a:pPr/>
              <a:t>ETEπ</a:t>
            </a:fld>
            <a:endParaRPr lang="el-GR" sz="1000" b="0">
              <a:solidFill>
                <a:srgbClr val="000000"/>
              </a:solidFill>
              <a:latin typeface="Arial"/>
              <a:cs typeface="Arial"/>
              <a:sym typeface="Arial"/>
            </a:endParaRPr>
          </a:p>
        </p:txBody>
      </p:sp>
      <p:cxnSp>
        <p:nvCxnSpPr>
          <p:cNvPr id="57" name="Straight Arrow Connector 56"/>
          <p:cNvCxnSpPr/>
          <p:nvPr>
            <p:custDataLst>
              <p:tags r:id="rId31"/>
            </p:custDataLst>
          </p:nvPr>
        </p:nvCxnSpPr>
        <p:spPr bwMode="auto">
          <a:xfrm flipV="1">
            <a:off x="729064" y="5357019"/>
            <a:ext cx="593324" cy="54037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custDataLst>
              <p:tags r:id="rId32"/>
            </p:custDataLst>
          </p:nvPr>
        </p:nvSpPr>
        <p:spPr>
          <a:xfrm>
            <a:off x="174333" y="5907178"/>
            <a:ext cx="1087807" cy="369332"/>
          </a:xfrm>
          <a:prstGeom prst="rect">
            <a:avLst/>
          </a:prstGeom>
          <a:solidFill>
            <a:schemeClr val="bg1">
              <a:lumMod val="95000"/>
            </a:schemeClr>
          </a:solidFill>
          <a:ln w="6350">
            <a:solidFill>
              <a:schemeClr val="tx1">
                <a:alpha val="17000"/>
              </a:schemeClr>
            </a:solidFill>
            <a:prstDash val="dash"/>
          </a:ln>
        </p:spPr>
        <p:txBody>
          <a:bodyPr wrap="square" rtlCol="0">
            <a:spAutoFit/>
          </a:bodyPr>
          <a:lstStyle/>
          <a:p>
            <a:pPr algn="ctr">
              <a:buNone/>
            </a:pPr>
            <a:r>
              <a:rPr lang="el-GR" sz="900" dirty="0" smtClean="0">
                <a:solidFill>
                  <a:srgbClr val="002060"/>
                </a:solidFill>
              </a:rPr>
              <a:t>Αποπληρώθηκε το Μάιο 2016</a:t>
            </a:r>
            <a:endParaRPr lang="el-GR" sz="900" dirty="0">
              <a:solidFill>
                <a:srgbClr val="002060"/>
              </a:solidFill>
            </a:endParaRPr>
          </a:p>
        </p:txBody>
      </p:sp>
      <p:sp>
        <p:nvSpPr>
          <p:cNvPr id="34" name="Text Box 11"/>
          <p:cNvSpPr txBox="1">
            <a:spLocks noChangeArrowheads="1"/>
          </p:cNvSpPr>
          <p:nvPr>
            <p:custDataLst>
              <p:tags r:id="rId33"/>
            </p:custDataLst>
          </p:nvPr>
        </p:nvSpPr>
        <p:spPr bwMode="auto">
          <a:xfrm>
            <a:off x="160364" y="6402849"/>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a:t>
            </a:r>
            <a:r>
              <a:rPr lang="el-GR" sz="900" b="0" i="1" dirty="0" smtClean="0">
                <a:solidFill>
                  <a:schemeClr val="tx1"/>
                </a:solidFill>
              </a:rPr>
              <a:t>Σύμφωνα με οικονομικά αποτελέσματα Α’ Τριμήνου</a:t>
            </a:r>
            <a:endParaRPr lang="el-GR" sz="900" b="0" i="1" dirty="0">
              <a:solidFill>
                <a:schemeClr val="tx1"/>
              </a:solidFill>
            </a:endParaRPr>
          </a:p>
        </p:txBody>
      </p:sp>
    </p:spTree>
    <p:extLst>
      <p:ext uri="{BB962C8B-B14F-4D97-AF65-F5344CB8AC3E}">
        <p14:creationId xmlns:p14="http://schemas.microsoft.com/office/powerpoint/2010/main" val="107308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6" name="Object 42" hidden="1"/>
          <p:cNvGraphicFramePr>
            <a:graphicFrameLocks noChangeAspect="1"/>
          </p:cNvGraphicFramePr>
          <p:nvPr>
            <p:custDataLst>
              <p:tags r:id="rId2"/>
            </p:custDataLst>
            <p:extLst>
              <p:ext uri="{D42A27DB-BD31-4B8C-83A1-F6EECF244321}">
                <p14:modId xmlns:p14="http://schemas.microsoft.com/office/powerpoint/2010/main" val="1770557806"/>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8810"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62625" y="12"/>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sz="1200" b="0">
              <a:latin typeface="Arial"/>
              <a:cs typeface="Arial"/>
              <a:sym typeface="Arial"/>
            </a:endParaRPr>
          </a:p>
        </p:txBody>
      </p:sp>
      <p:sp>
        <p:nvSpPr>
          <p:cNvPr id="10858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1E32AE03-DC7B-4AED-84C3-501F552F7373}" type="slidenum">
              <a:rPr lang="en-US" sz="1000" b="0">
                <a:solidFill>
                  <a:srgbClr val="000000"/>
                </a:solidFill>
              </a:rPr>
              <a:pPr algn="r" defTabSz="894325"/>
              <a:t>26</a:t>
            </a:fld>
            <a:endParaRPr lang="en-US" sz="1000" b="0">
              <a:solidFill>
                <a:srgbClr val="000000"/>
              </a:solidFill>
            </a:endParaRPr>
          </a:p>
        </p:txBody>
      </p:sp>
      <p:sp>
        <p:nvSpPr>
          <p:cNvPr id="108590" name="Rectangle 2"/>
          <p:cNvSpPr>
            <a:spLocks noChangeArrowheads="1"/>
          </p:cNvSpPr>
          <p:nvPr>
            <p:custDataLst>
              <p:tags r:id="rId5"/>
            </p:custDataLst>
          </p:nvPr>
        </p:nvSpPr>
        <p:spPr bwMode="auto">
          <a:xfrm>
            <a:off x="160239" y="1370062"/>
            <a:ext cx="8666163" cy="1846659"/>
          </a:xfrm>
          <a:prstGeom prst="rect">
            <a:avLst/>
          </a:prstGeom>
          <a:noFill/>
          <a:ln w="9525">
            <a:noFill/>
            <a:miter lim="800000"/>
            <a:headEnd/>
            <a:tailEnd/>
          </a:ln>
        </p:spPr>
        <p:txBody>
          <a:bodyPr wrap="square" lIns="0" tIns="0" rIns="0" bIns="0">
            <a:spAutoFit/>
          </a:bodyPr>
          <a:lstStyle/>
          <a:p>
            <a:pPr marL="461498" lvl="1" indent="-285484">
              <a:spcBef>
                <a:spcPts val="1800"/>
              </a:spcBef>
              <a:buFont typeface="Arial" panose="020B0604020202020204" pitchFamily="34" charset="0"/>
              <a:buChar char="•"/>
            </a:pPr>
            <a:r>
              <a:rPr lang="el-GR" sz="1800" b="0" dirty="0" smtClean="0">
                <a:solidFill>
                  <a:srgbClr val="000000"/>
                </a:solidFill>
              </a:rPr>
              <a:t>Μικρή ανάκαμψη διεθνών τιμών αργού, μετά τα πολυετή χαμηλά Α’ </a:t>
            </a:r>
            <a:r>
              <a:rPr lang="el-GR" sz="1800" b="0" dirty="0" err="1" smtClean="0">
                <a:solidFill>
                  <a:srgbClr val="000000"/>
                </a:solidFill>
              </a:rPr>
              <a:t>Τριμ</a:t>
            </a:r>
            <a:r>
              <a:rPr lang="el-GR" sz="1800" b="0" dirty="0" smtClean="0">
                <a:solidFill>
                  <a:srgbClr val="000000"/>
                </a:solidFill>
              </a:rPr>
              <a:t>.</a:t>
            </a:r>
            <a:r>
              <a:rPr lang="en-GB" sz="1800" b="0" dirty="0" smtClean="0">
                <a:solidFill>
                  <a:srgbClr val="000000"/>
                </a:solidFill>
              </a:rPr>
              <a:t>, </a:t>
            </a:r>
            <a:r>
              <a:rPr lang="el-GR" sz="1800" b="0" dirty="0" smtClean="0">
                <a:solidFill>
                  <a:srgbClr val="000000"/>
                </a:solidFill>
              </a:rPr>
              <a:t>λόγω μείωσης παγκόσμιας προσφοράς. Διακύμανση στα $40-$50/</a:t>
            </a:r>
            <a:r>
              <a:rPr lang="en-GB" sz="1800" b="0" dirty="0" err="1" smtClean="0">
                <a:solidFill>
                  <a:srgbClr val="000000"/>
                </a:solidFill>
              </a:rPr>
              <a:t>bbl</a:t>
            </a:r>
            <a:endParaRPr lang="el-GR" sz="1800" b="0" dirty="0">
              <a:solidFill>
                <a:srgbClr val="000000"/>
              </a:solidFill>
            </a:endParaRPr>
          </a:p>
          <a:p>
            <a:pPr marL="461498" lvl="1" indent="-285484">
              <a:spcBef>
                <a:spcPts val="1800"/>
              </a:spcBef>
              <a:buFont typeface="Arial" panose="020B0604020202020204" pitchFamily="34" charset="0"/>
              <a:buChar char="•"/>
            </a:pPr>
            <a:r>
              <a:rPr lang="el-GR" sz="1800" b="0" dirty="0" smtClean="0">
                <a:solidFill>
                  <a:srgbClr val="000000"/>
                </a:solidFill>
              </a:rPr>
              <a:t>Περαιτέρω αύξηση παγκόσμιας ζήτησης κ</a:t>
            </a:r>
            <a:r>
              <a:rPr lang="el-GR" sz="1800" b="0" dirty="0">
                <a:solidFill>
                  <a:srgbClr val="000000"/>
                </a:solidFill>
              </a:rPr>
              <a:t>αυσίμων (+1.</a:t>
            </a:r>
            <a:r>
              <a:rPr lang="en-US" sz="1800" b="0" dirty="0">
                <a:solidFill>
                  <a:srgbClr val="000000"/>
                </a:solidFill>
              </a:rPr>
              <a:t>2</a:t>
            </a:r>
            <a:r>
              <a:rPr lang="el-GR" sz="1800" b="0" dirty="0">
                <a:solidFill>
                  <a:srgbClr val="000000"/>
                </a:solidFill>
              </a:rPr>
              <a:t> </a:t>
            </a:r>
            <a:r>
              <a:rPr lang="en-GB" sz="1800" b="0" dirty="0" err="1">
                <a:solidFill>
                  <a:srgbClr val="000000"/>
                </a:solidFill>
              </a:rPr>
              <a:t>mbpd</a:t>
            </a:r>
            <a:r>
              <a:rPr lang="en-GB" sz="1800" b="0" dirty="0">
                <a:solidFill>
                  <a:srgbClr val="000000"/>
                </a:solidFill>
              </a:rPr>
              <a:t> </a:t>
            </a:r>
            <a:r>
              <a:rPr lang="el-GR" sz="1800" b="0" dirty="0">
                <a:solidFill>
                  <a:srgbClr val="000000"/>
                </a:solidFill>
              </a:rPr>
              <a:t>στο Α’ Τρίμηνο)</a:t>
            </a:r>
          </a:p>
          <a:p>
            <a:pPr marL="461498" lvl="1" indent="-285484">
              <a:spcBef>
                <a:spcPts val="1800"/>
              </a:spcBef>
              <a:buSzPct val="120000"/>
              <a:buFont typeface="Arial" panose="020B0604020202020204" pitchFamily="34" charset="0"/>
              <a:buChar char="•"/>
            </a:pPr>
            <a:r>
              <a:rPr lang="el-GR" sz="1800" b="0" dirty="0" smtClean="0">
                <a:solidFill>
                  <a:srgbClr val="000000"/>
                </a:solidFill>
              </a:rPr>
              <a:t>Αυξημένη προσφορά αργών στη Μεσόγειο, διατηρώντας τα περιθώρια διύλισης στα $5/</a:t>
            </a:r>
            <a:r>
              <a:rPr lang="en-GB" sz="1800" b="0" dirty="0" err="1" smtClean="0">
                <a:solidFill>
                  <a:srgbClr val="000000"/>
                </a:solidFill>
              </a:rPr>
              <a:t>bbl</a:t>
            </a:r>
            <a:endParaRPr lang="el-GR" sz="1800" b="0" dirty="0">
              <a:solidFill>
                <a:srgbClr val="000000"/>
              </a:solidFill>
            </a:endParaRPr>
          </a:p>
        </p:txBody>
      </p:sp>
      <p:sp>
        <p:nvSpPr>
          <p:cNvPr id="108591" name="Rectangle 3"/>
          <p:cNvSpPr>
            <a:spLocks noChangeArrowheads="1"/>
          </p:cNvSpPr>
          <p:nvPr>
            <p:custDataLst>
              <p:tags r:id="rId6"/>
            </p:custDataLst>
          </p:nvPr>
        </p:nvSpPr>
        <p:spPr bwMode="auto">
          <a:xfrm>
            <a:off x="119089" y="230203"/>
            <a:ext cx="8842375" cy="954107"/>
          </a:xfrm>
          <a:prstGeom prst="rect">
            <a:avLst/>
          </a:prstGeom>
          <a:noFill/>
          <a:ln w="9525">
            <a:noFill/>
            <a:miter lim="800000"/>
            <a:headEnd/>
            <a:tailEnd/>
          </a:ln>
        </p:spPr>
        <p:txBody>
          <a:bodyPr lIns="0" tIns="0" rIns="0" bIns="0">
            <a:spAutoFit/>
          </a:bodyPr>
          <a:lstStyle/>
          <a:p>
            <a:pPr defTabSz="894325"/>
            <a:r>
              <a:rPr lang="el-GR" sz="2200" dirty="0">
                <a:solidFill>
                  <a:srgbClr val="003882"/>
                </a:solidFill>
              </a:rPr>
              <a:t>ΚΥΡΙΕΣ ΕΞΕΛΙΞΕΙΣ </a:t>
            </a:r>
            <a:r>
              <a:rPr lang="el-GR" sz="2200" dirty="0" smtClean="0">
                <a:solidFill>
                  <a:srgbClr val="003882"/>
                </a:solidFill>
              </a:rPr>
              <a:t>2016 </a:t>
            </a:r>
            <a:r>
              <a:rPr lang="el-GR" sz="2200" dirty="0">
                <a:solidFill>
                  <a:srgbClr val="003882"/>
                </a:solidFill>
              </a:rPr>
              <a:t>– </a:t>
            </a:r>
            <a:r>
              <a:rPr lang="el-GR" sz="2200" dirty="0" smtClean="0">
                <a:solidFill>
                  <a:srgbClr val="003882"/>
                </a:solidFill>
              </a:rPr>
              <a:t>ΕΠΙΧΕΙΡΗΣΙΑΚΟ </a:t>
            </a:r>
            <a:r>
              <a:rPr lang="el-GR" sz="2200" dirty="0">
                <a:solidFill>
                  <a:srgbClr val="003882"/>
                </a:solidFill>
              </a:rPr>
              <a:t>ΠΕΡΙΒΑΛΛΟΝ </a:t>
            </a:r>
            <a:r>
              <a:rPr lang="el-GR" sz="2200" dirty="0" smtClean="0">
                <a:solidFill>
                  <a:srgbClr val="003882"/>
                </a:solidFill>
              </a:rPr>
              <a:t>Α’ ΕΞΑΜ</a:t>
            </a:r>
          </a:p>
          <a:p>
            <a:pPr defTabSz="894325"/>
            <a:r>
              <a:rPr lang="el-GR" sz="2000" dirty="0" smtClean="0">
                <a:solidFill>
                  <a:srgbClr val="002960"/>
                </a:solidFill>
                <a:latin typeface="Arial"/>
              </a:rPr>
              <a:t>Διεθνή περιθώρια διύλισης σε ικανοποιητικά επίπεδα. Ανάκαμψη τιμών αργού πετρελαίου</a:t>
            </a:r>
            <a:endParaRPr lang="el-GR" sz="2000" dirty="0">
              <a:solidFill>
                <a:srgbClr val="002960"/>
              </a:solidFill>
              <a:latin typeface="Arial"/>
            </a:endParaRPr>
          </a:p>
        </p:txBody>
      </p:sp>
      <p:sp>
        <p:nvSpPr>
          <p:cNvPr id="108592" name="Rectangle 25"/>
          <p:cNvSpPr>
            <a:spLocks noChangeArrowheads="1"/>
          </p:cNvSpPr>
          <p:nvPr>
            <p:custDataLst>
              <p:tags r:id="rId7"/>
            </p:custDataLst>
          </p:nvPr>
        </p:nvSpPr>
        <p:spPr bwMode="auto">
          <a:xfrm>
            <a:off x="376263" y="3489364"/>
            <a:ext cx="5808028" cy="307672"/>
          </a:xfrm>
          <a:prstGeom prst="rect">
            <a:avLst/>
          </a:prstGeom>
          <a:solidFill>
            <a:schemeClr val="bg1"/>
          </a:solidFill>
          <a:ln w="9525">
            <a:noFill/>
            <a:miter lim="800000"/>
            <a:headEnd/>
            <a:tailEnd/>
          </a:ln>
        </p:spPr>
        <p:txBody>
          <a:bodyPr wrap="square" lIns="91336" tIns="45668" rIns="91336" bIns="45668" anchor="ctr">
            <a:spAutoFit/>
          </a:bodyPr>
          <a:lstStyle/>
          <a:p>
            <a:r>
              <a:rPr lang="el-GR" dirty="0">
                <a:solidFill>
                  <a:srgbClr val="003882"/>
                </a:solidFill>
              </a:rPr>
              <a:t>Εξέλιξη</a:t>
            </a:r>
            <a:r>
              <a:rPr lang="en-US" dirty="0">
                <a:solidFill>
                  <a:srgbClr val="003882"/>
                </a:solidFill>
              </a:rPr>
              <a:t> </a:t>
            </a:r>
            <a:r>
              <a:rPr lang="el-GR" dirty="0">
                <a:solidFill>
                  <a:srgbClr val="003882"/>
                </a:solidFill>
              </a:rPr>
              <a:t> περιθωρίων διύλισης αναφοράς Μεσογείου </a:t>
            </a:r>
            <a:r>
              <a:rPr lang="en-US" dirty="0" smtClean="0">
                <a:solidFill>
                  <a:srgbClr val="003882"/>
                </a:solidFill>
              </a:rPr>
              <a:t>($/</a:t>
            </a:r>
            <a:r>
              <a:rPr lang="en-US" dirty="0" err="1">
                <a:solidFill>
                  <a:srgbClr val="003882"/>
                </a:solidFill>
              </a:rPr>
              <a:t>bbl</a:t>
            </a:r>
            <a:r>
              <a:rPr lang="en-US" dirty="0">
                <a:solidFill>
                  <a:srgbClr val="003882"/>
                </a:solidFill>
              </a:rPr>
              <a:t>)</a:t>
            </a:r>
            <a:r>
              <a:rPr lang="el-GR" dirty="0">
                <a:solidFill>
                  <a:srgbClr val="003882"/>
                </a:solidFill>
              </a:rPr>
              <a:t> </a:t>
            </a:r>
          </a:p>
        </p:txBody>
      </p:sp>
      <p:sp>
        <p:nvSpPr>
          <p:cNvPr id="53" name="7 - TextBox"/>
          <p:cNvSpPr txBox="1"/>
          <p:nvPr>
            <p:custDataLst>
              <p:tags r:id="rId8"/>
            </p:custDataLst>
          </p:nvPr>
        </p:nvSpPr>
        <p:spPr>
          <a:xfrm>
            <a:off x="203798" y="6440004"/>
            <a:ext cx="1555941" cy="20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440" tIns="42719" rIns="85440" bIns="42719">
            <a:spAutoFit/>
          </a:bodyPr>
          <a:lstStyle>
            <a:defPPr>
              <a:defRPr lang="en-US"/>
            </a:defPPr>
            <a:lvl1pPr>
              <a:defRPr sz="800" b="0"/>
            </a:lvl1pPr>
          </a:lstStyle>
          <a:p>
            <a:pPr algn="ctr"/>
            <a:r>
              <a:rPr lang="el-GR" i="1" dirty="0" smtClean="0">
                <a:solidFill>
                  <a:srgbClr val="000000"/>
                </a:solidFill>
                <a:latin typeface="Calibri" pitchFamily="34" charset="0"/>
              </a:rPr>
              <a:t>(*)Στοιχεία μέχρι 1</a:t>
            </a:r>
            <a:r>
              <a:rPr lang="el-GR" i="1" baseline="30000" dirty="0" smtClean="0">
                <a:solidFill>
                  <a:srgbClr val="000000"/>
                </a:solidFill>
                <a:latin typeface="Calibri" pitchFamily="34" charset="0"/>
              </a:rPr>
              <a:t>η</a:t>
            </a:r>
            <a:r>
              <a:rPr lang="el-GR" i="1" dirty="0" smtClean="0">
                <a:solidFill>
                  <a:srgbClr val="000000"/>
                </a:solidFill>
                <a:latin typeface="Calibri" pitchFamily="34" charset="0"/>
              </a:rPr>
              <a:t> Ιουνίου 2016</a:t>
            </a:r>
            <a:endParaRPr lang="el-GR" i="1" dirty="0">
              <a:solidFill>
                <a:srgbClr val="000000"/>
              </a:solidFill>
              <a:latin typeface="Calibri" pitchFamily="34" charset="0"/>
            </a:endParaRPr>
          </a:p>
        </p:txBody>
      </p:sp>
      <p:cxnSp>
        <p:nvCxnSpPr>
          <p:cNvPr id="76" name="Straight Connector 75"/>
          <p:cNvCxnSpPr/>
          <p:nvPr>
            <p:custDataLst>
              <p:tags r:id="rId9"/>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7" name="Picture 95" descr="elpengri"/>
          <p:cNvPicPr>
            <a:picLocks noChangeAspect="1" noChangeArrowheads="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2"/>
          <p:cNvSpPr txBox="1">
            <a:spLocks noChangeArrowheads="1"/>
          </p:cNvSpPr>
          <p:nvPr>
            <p:custDataLst>
              <p:tags r:id="rId11"/>
            </p:custDataLst>
          </p:nvPr>
        </p:nvSpPr>
        <p:spPr bwMode="auto">
          <a:xfrm>
            <a:off x="4452356" y="6374664"/>
            <a:ext cx="1240663" cy="2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0" tIns="47590" rIns="95190" bIns="4759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l-GR" altLang="el-GR" sz="1100" b="0" dirty="0" smtClean="0">
                <a:solidFill>
                  <a:srgbClr val="000000"/>
                </a:solidFill>
                <a:cs typeface="Arial" pitchFamily="34" charset="0"/>
              </a:rPr>
              <a:t>Σύστημα ΕΛΠΕ</a:t>
            </a:r>
            <a:r>
              <a:rPr lang="en-US" altLang="el-GR" sz="1100" b="0" dirty="0" smtClean="0">
                <a:solidFill>
                  <a:srgbClr val="000000"/>
                </a:solidFill>
                <a:cs typeface="Arial" pitchFamily="34" charset="0"/>
              </a:rPr>
              <a:t>:</a:t>
            </a:r>
            <a:endParaRPr lang="el-GR" altLang="el-GR" sz="1100" b="0" dirty="0">
              <a:solidFill>
                <a:srgbClr val="000000"/>
              </a:solidFill>
              <a:cs typeface="Arial" pitchFamily="34" charset="0"/>
            </a:endParaRPr>
          </a:p>
        </p:txBody>
      </p:sp>
      <p:sp>
        <p:nvSpPr>
          <p:cNvPr id="23" name="Oval 22"/>
          <p:cNvSpPr/>
          <p:nvPr>
            <p:custDataLst>
              <p:tags r:id="rId12"/>
            </p:custDataLst>
          </p:nvPr>
        </p:nvSpPr>
        <p:spPr bwMode="auto">
          <a:xfrm>
            <a:off x="5522443" y="6388340"/>
            <a:ext cx="486087" cy="238036"/>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GB" sz="1100" dirty="0">
                <a:solidFill>
                  <a:srgbClr val="000000"/>
                </a:solidFill>
                <a:cs typeface="Arial" pitchFamily="34" charset="0"/>
              </a:rPr>
              <a:t>$/</a:t>
            </a:r>
            <a:r>
              <a:rPr lang="en-GB" sz="1100" dirty="0" err="1">
                <a:solidFill>
                  <a:srgbClr val="000000"/>
                </a:solidFill>
                <a:cs typeface="Arial" pitchFamily="34" charset="0"/>
              </a:rPr>
              <a:t>bbl</a:t>
            </a:r>
            <a:endParaRPr lang="el-GR" sz="1100" dirty="0">
              <a:solidFill>
                <a:srgbClr val="000000"/>
              </a:solidFill>
              <a:cs typeface="Arial" pitchFamily="34" charset="0"/>
            </a:endParaRPr>
          </a:p>
        </p:txBody>
      </p:sp>
      <p:graphicFrame>
        <p:nvGraphicFramePr>
          <p:cNvPr id="28" name="Chart 27"/>
          <p:cNvGraphicFramePr>
            <a:graphicFrameLocks/>
          </p:cNvGraphicFramePr>
          <p:nvPr>
            <p:custDataLst>
              <p:tags r:id="rId13"/>
            </p:custDataLst>
            <p:extLst>
              <p:ext uri="{D42A27DB-BD31-4B8C-83A1-F6EECF244321}">
                <p14:modId xmlns:p14="http://schemas.microsoft.com/office/powerpoint/2010/main" val="1144340736"/>
              </p:ext>
            </p:extLst>
          </p:nvPr>
        </p:nvGraphicFramePr>
        <p:xfrm>
          <a:off x="533400" y="3894764"/>
          <a:ext cx="7835751" cy="2587354"/>
        </p:xfrm>
        <a:graphic>
          <a:graphicData uri="http://schemas.openxmlformats.org/drawingml/2006/chart">
            <c:chart xmlns:c="http://schemas.openxmlformats.org/drawingml/2006/chart" xmlns:r="http://schemas.openxmlformats.org/officeDocument/2006/relationships" r:id="rId25"/>
          </a:graphicData>
        </a:graphic>
      </p:graphicFrame>
      <p:cxnSp>
        <p:nvCxnSpPr>
          <p:cNvPr id="29" name="Straight Connector 28"/>
          <p:cNvCxnSpPr/>
          <p:nvPr>
            <p:custDataLst>
              <p:tags r:id="rId14"/>
            </p:custDataLst>
          </p:nvPr>
        </p:nvCxnSpPr>
        <p:spPr>
          <a:xfrm>
            <a:off x="2608511" y="4062519"/>
            <a:ext cx="0" cy="21041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4768751" y="4080190"/>
            <a:ext cx="0" cy="2086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custDataLst>
              <p:tags r:id="rId16"/>
            </p:custDataLst>
          </p:nvPr>
        </p:nvSpPr>
        <p:spPr bwMode="auto">
          <a:xfrm>
            <a:off x="1528391" y="3912745"/>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dirty="0" smtClean="0">
                <a:solidFill>
                  <a:srgbClr val="000000"/>
                </a:solidFill>
                <a:latin typeface="Arial Narrow" pitchFamily="34" charset="0"/>
                <a:cs typeface="Arial" pitchFamily="34" charset="0"/>
              </a:rPr>
              <a:t>2</a:t>
            </a:r>
            <a:r>
              <a:rPr lang="el-GR" dirty="0" smtClean="0">
                <a:solidFill>
                  <a:srgbClr val="000000"/>
                </a:solidFill>
                <a:latin typeface="Arial Narrow" pitchFamily="34" charset="0"/>
                <a:cs typeface="Arial" pitchFamily="34" charset="0"/>
              </a:rPr>
              <a:t>,4</a:t>
            </a:r>
            <a:endParaRPr lang="el-GR" dirty="0">
              <a:solidFill>
                <a:srgbClr val="000000"/>
              </a:solidFill>
              <a:cs typeface="Arial" pitchFamily="34" charset="0"/>
            </a:endParaRPr>
          </a:p>
        </p:txBody>
      </p:sp>
      <p:sp>
        <p:nvSpPr>
          <p:cNvPr id="32" name="Oval 31"/>
          <p:cNvSpPr/>
          <p:nvPr>
            <p:custDataLst>
              <p:tags r:id="rId17"/>
            </p:custDataLst>
          </p:nvPr>
        </p:nvSpPr>
        <p:spPr bwMode="auto">
          <a:xfrm>
            <a:off x="3587237" y="3894763"/>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dirty="0" smtClean="0">
                <a:solidFill>
                  <a:srgbClr val="000000"/>
                </a:solidFill>
                <a:latin typeface="Arial Narrow" pitchFamily="34" charset="0"/>
                <a:cs typeface="Arial" pitchFamily="34" charset="0"/>
              </a:rPr>
              <a:t>3</a:t>
            </a:r>
            <a:r>
              <a:rPr lang="el-GR" dirty="0" smtClean="0">
                <a:solidFill>
                  <a:srgbClr val="000000"/>
                </a:solidFill>
                <a:latin typeface="Arial Narrow" pitchFamily="34" charset="0"/>
                <a:cs typeface="Arial" pitchFamily="34" charset="0"/>
              </a:rPr>
              <a:t>,0</a:t>
            </a:r>
            <a:endParaRPr lang="el-GR" dirty="0">
              <a:solidFill>
                <a:srgbClr val="000000"/>
              </a:solidFill>
              <a:cs typeface="Arial" pitchFamily="34" charset="0"/>
            </a:endParaRPr>
          </a:p>
        </p:txBody>
      </p:sp>
      <p:cxnSp>
        <p:nvCxnSpPr>
          <p:cNvPr id="33" name="Straight Connector 32"/>
          <p:cNvCxnSpPr/>
          <p:nvPr>
            <p:custDataLst>
              <p:tags r:id="rId18"/>
            </p:custDataLst>
          </p:nvPr>
        </p:nvCxnSpPr>
        <p:spPr>
          <a:xfrm>
            <a:off x="6929845" y="4062519"/>
            <a:ext cx="0" cy="2086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Oval 33"/>
          <p:cNvSpPr/>
          <p:nvPr>
            <p:custDataLst>
              <p:tags r:id="rId19"/>
            </p:custDataLst>
          </p:nvPr>
        </p:nvSpPr>
        <p:spPr bwMode="auto">
          <a:xfrm>
            <a:off x="5727856" y="3943518"/>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l-GR" dirty="0" smtClean="0">
                <a:solidFill>
                  <a:srgbClr val="000000"/>
                </a:solidFill>
                <a:latin typeface="Arial Narrow" pitchFamily="34" charset="0"/>
                <a:cs typeface="Arial" pitchFamily="34" charset="0"/>
              </a:rPr>
              <a:t>5,9</a:t>
            </a:r>
            <a:endParaRPr lang="el-GR" dirty="0">
              <a:solidFill>
                <a:srgbClr val="000000"/>
              </a:solidFill>
              <a:cs typeface="Arial" pitchFamily="34" charset="0"/>
            </a:endParaRPr>
          </a:p>
        </p:txBody>
      </p:sp>
      <p:sp>
        <p:nvSpPr>
          <p:cNvPr id="35" name="Oval 34"/>
          <p:cNvSpPr/>
          <p:nvPr>
            <p:custDataLst>
              <p:tags r:id="rId20"/>
            </p:custDataLst>
          </p:nvPr>
        </p:nvSpPr>
        <p:spPr bwMode="auto">
          <a:xfrm>
            <a:off x="7438869" y="3943518"/>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l-GR" dirty="0" smtClean="0">
                <a:solidFill>
                  <a:srgbClr val="000000"/>
                </a:solidFill>
                <a:latin typeface="Arial Narrow" pitchFamily="34" charset="0"/>
                <a:cs typeface="Arial" pitchFamily="34" charset="0"/>
              </a:rPr>
              <a:t>4,5</a:t>
            </a:r>
            <a:endParaRPr lang="el-GR" dirty="0">
              <a:solidFill>
                <a:srgbClr val="000000"/>
              </a:solidFill>
              <a:cs typeface="Arial" pitchFamily="34" charset="0"/>
            </a:endParaRPr>
          </a:p>
        </p:txBody>
      </p:sp>
    </p:spTree>
    <p:extLst>
      <p:ext uri="{BB962C8B-B14F-4D97-AF65-F5344CB8AC3E}">
        <p14:creationId xmlns:p14="http://schemas.microsoft.com/office/powerpoint/2010/main" val="1994007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defTabSz="894325" eaLnBrk="0" hangingPunct="0">
              <a:defRPr sz="1200">
                <a:solidFill>
                  <a:schemeClr val="tx1"/>
                </a:solidFill>
                <a:latin typeface="Arial" charset="0"/>
              </a:defRPr>
            </a:lvl1pPr>
            <a:lvl2pPr marL="742102" indent="-285420" defTabSz="894325" eaLnBrk="0" hangingPunct="0">
              <a:defRPr sz="1200">
                <a:solidFill>
                  <a:schemeClr val="tx1"/>
                </a:solidFill>
                <a:latin typeface="Arial" charset="0"/>
              </a:defRPr>
            </a:lvl2pPr>
            <a:lvl3pPr marL="1141690" indent="-228339" defTabSz="894325" eaLnBrk="0" hangingPunct="0">
              <a:defRPr sz="1200">
                <a:solidFill>
                  <a:schemeClr val="tx1"/>
                </a:solidFill>
                <a:latin typeface="Arial" charset="0"/>
              </a:defRPr>
            </a:lvl3pPr>
            <a:lvl4pPr marL="1598366" indent="-228339" defTabSz="894325" eaLnBrk="0" hangingPunct="0">
              <a:defRPr sz="1200">
                <a:solidFill>
                  <a:schemeClr val="tx1"/>
                </a:solidFill>
                <a:latin typeface="Arial" charset="0"/>
              </a:defRPr>
            </a:lvl4pPr>
            <a:lvl5pPr marL="2055045" indent="-228339" defTabSz="894325" eaLnBrk="0" hangingPunct="0">
              <a:defRPr sz="1200">
                <a:solidFill>
                  <a:schemeClr val="tx1"/>
                </a:solidFill>
                <a:latin typeface="Arial" charset="0"/>
              </a:defRPr>
            </a:lvl5pPr>
            <a:lvl6pPr marL="2511721" indent="-228339" defTabSz="894325" eaLnBrk="0" fontAlgn="base" hangingPunct="0">
              <a:spcBef>
                <a:spcPct val="20000"/>
              </a:spcBef>
              <a:spcAft>
                <a:spcPct val="50000"/>
              </a:spcAft>
              <a:buSzPct val="120000"/>
              <a:buChar char="•"/>
              <a:defRPr sz="1200">
                <a:solidFill>
                  <a:schemeClr val="tx1"/>
                </a:solidFill>
                <a:latin typeface="Arial" charset="0"/>
              </a:defRPr>
            </a:lvl6pPr>
            <a:lvl7pPr marL="2968400" indent="-228339" defTabSz="894325" eaLnBrk="0" fontAlgn="base" hangingPunct="0">
              <a:spcBef>
                <a:spcPct val="20000"/>
              </a:spcBef>
              <a:spcAft>
                <a:spcPct val="50000"/>
              </a:spcAft>
              <a:buSzPct val="120000"/>
              <a:buChar char="•"/>
              <a:defRPr sz="1200">
                <a:solidFill>
                  <a:schemeClr val="tx1"/>
                </a:solidFill>
                <a:latin typeface="Arial" charset="0"/>
              </a:defRPr>
            </a:lvl7pPr>
            <a:lvl8pPr marL="3425074" indent="-228339" defTabSz="894325" eaLnBrk="0" fontAlgn="base" hangingPunct="0">
              <a:spcBef>
                <a:spcPct val="20000"/>
              </a:spcBef>
              <a:spcAft>
                <a:spcPct val="50000"/>
              </a:spcAft>
              <a:buSzPct val="120000"/>
              <a:buChar char="•"/>
              <a:defRPr sz="1200">
                <a:solidFill>
                  <a:schemeClr val="tx1"/>
                </a:solidFill>
                <a:latin typeface="Arial" charset="0"/>
              </a:defRPr>
            </a:lvl8pPr>
            <a:lvl9pPr marL="3881751" indent="-228339" defTabSz="894325" eaLnBrk="0" fontAlgn="base" hangingPunct="0">
              <a:spcBef>
                <a:spcPct val="20000"/>
              </a:spcBef>
              <a:spcAft>
                <a:spcPct val="50000"/>
              </a:spcAft>
              <a:buSzPct val="120000"/>
              <a:buChar char="•"/>
              <a:defRPr sz="1200">
                <a:solidFill>
                  <a:schemeClr val="tx1"/>
                </a:solidFill>
                <a:latin typeface="Arial" charset="0"/>
              </a:defRPr>
            </a:lvl9pPr>
          </a:lstStyle>
          <a:p>
            <a:pPr eaLnBrk="1" hangingPunct="1"/>
            <a:fld id="{1900C129-34F6-4E5B-8269-7C7EFFB296DB}" type="slidenum">
              <a:rPr lang="en-US" sz="1000" b="0">
                <a:solidFill>
                  <a:srgbClr val="000000"/>
                </a:solidFill>
              </a:rPr>
              <a:pPr eaLnBrk="1" hangingPunct="1"/>
              <a:t>27</a:t>
            </a:fld>
            <a:endParaRPr lang="en-US" sz="1000" b="0" dirty="0">
              <a:solidFill>
                <a:srgbClr val="000000"/>
              </a:solidFill>
            </a:endParaRPr>
          </a:p>
        </p:txBody>
      </p:sp>
      <p:sp>
        <p:nvSpPr>
          <p:cNvPr id="6147" name="Rectangle 2"/>
          <p:cNvSpPr>
            <a:spLocks noGrp="1" noChangeArrowheads="1"/>
          </p:cNvSpPr>
          <p:nvPr>
            <p:ph type="title"/>
          </p:nvPr>
        </p:nvSpPr>
        <p:spPr>
          <a:xfrm>
            <a:off x="119063" y="230203"/>
            <a:ext cx="8618537" cy="954107"/>
          </a:xfrm>
          <a:noFill/>
        </p:spPr>
        <p:txBody>
          <a:bodyPr/>
          <a:lstStyle/>
          <a:p>
            <a:pPr lvl="1" eaLnBrk="1" hangingPunct="1"/>
            <a:r>
              <a:rPr lang="el-GR" sz="2200" kern="1200" dirty="0" smtClean="0">
                <a:solidFill>
                  <a:srgbClr val="003882"/>
                </a:solidFill>
                <a:ea typeface="+mn-ea"/>
                <a:cs typeface="+mn-cs"/>
              </a:rPr>
              <a:t>ΠΡΟΤΕΡΑΙΟΤΗΤΕΣ 2016</a:t>
            </a:r>
            <a:r>
              <a:rPr lang="el-GR" sz="2000" kern="1200" dirty="0" smtClean="0">
                <a:solidFill>
                  <a:srgbClr val="003882"/>
                </a:solidFill>
                <a:ea typeface="+mn-ea"/>
                <a:cs typeface="+mn-cs"/>
              </a:rPr>
              <a:t/>
            </a:r>
            <a:br>
              <a:rPr lang="el-GR" sz="2000" kern="1200" dirty="0" smtClean="0">
                <a:solidFill>
                  <a:srgbClr val="003882"/>
                </a:solidFill>
                <a:ea typeface="+mn-ea"/>
                <a:cs typeface="+mn-cs"/>
              </a:rPr>
            </a:br>
            <a:r>
              <a:rPr lang="el-GR" sz="2000" dirty="0">
                <a:solidFill>
                  <a:srgbClr val="002960"/>
                </a:solidFill>
                <a:latin typeface="Arial"/>
                <a:ea typeface="+mj-ea"/>
                <a:cs typeface="+mj-cs"/>
              </a:rPr>
              <a:t>Εμπέδωση συστήματος ολιστικής ασφάλειας. Αξιοποίηση θετικού διεθνούς περιβάλλοντος </a:t>
            </a:r>
            <a:r>
              <a:rPr lang="el-GR" sz="2000" dirty="0" smtClean="0">
                <a:solidFill>
                  <a:srgbClr val="002960"/>
                </a:solidFill>
                <a:latin typeface="Arial"/>
                <a:ea typeface="+mj-ea"/>
                <a:cs typeface="+mj-cs"/>
              </a:rPr>
              <a:t>διύλισης</a:t>
            </a:r>
            <a:endParaRPr lang="el-GR" sz="1600" dirty="0">
              <a:solidFill>
                <a:srgbClr val="002960"/>
              </a:solidFill>
              <a:latin typeface="Arial"/>
              <a:ea typeface="+mj-ea"/>
              <a:cs typeface="+mj-cs"/>
            </a:endParaRPr>
          </a:p>
        </p:txBody>
      </p:sp>
      <p:sp>
        <p:nvSpPr>
          <p:cNvPr id="7" name="Rectangle 3"/>
          <p:cNvSpPr txBox="1">
            <a:spLocks noChangeArrowheads="1"/>
          </p:cNvSpPr>
          <p:nvPr/>
        </p:nvSpPr>
        <p:spPr bwMode="auto">
          <a:xfrm>
            <a:off x="304260" y="1285854"/>
            <a:ext cx="8352928"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464710" lvl="1" indent="-285484" defTabSz="892936" eaLnBrk="1" hangingPunct="1">
              <a:lnSpc>
                <a:spcPct val="150000"/>
              </a:lnSpc>
              <a:spcBef>
                <a:spcPts val="600"/>
              </a:spcBef>
              <a:buClr>
                <a:srgbClr val="000000"/>
              </a:buClr>
              <a:defRPr/>
            </a:pPr>
            <a:r>
              <a:rPr lang="el-GR" sz="1800" b="0" dirty="0" smtClean="0">
                <a:solidFill>
                  <a:srgbClr val="000000"/>
                </a:solidFill>
              </a:rPr>
              <a:t>Έμφαση στην Ασφάλεια</a:t>
            </a:r>
            <a:endParaRPr lang="el-GR" sz="1800" b="0" dirty="0">
              <a:solidFill>
                <a:srgbClr val="000000"/>
              </a:solidFill>
            </a:endParaRP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Βέλτιστη λειτουργία βιομηχανικών εγκαταστάσεων και αριστοποίηση εφοδιασμού για μεγιστοποίηση ταμειακών ροών σε Διύλιση και Πετροχημικά</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Ενίσχυση μεριδίων και στοχευόμενη ανάπτυξη δικτύων πρατηρίων στην Ελλάδα και το εξωτερικό</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Αξιολόγηση έρευνας </a:t>
            </a:r>
            <a:r>
              <a:rPr lang="el-GR" sz="1800" b="0" dirty="0">
                <a:solidFill>
                  <a:srgbClr val="000000"/>
                </a:solidFill>
              </a:rPr>
              <a:t>στην περιοχή </a:t>
            </a:r>
            <a:r>
              <a:rPr lang="el-GR" sz="1800" b="0" dirty="0" smtClean="0">
                <a:solidFill>
                  <a:srgbClr val="000000"/>
                </a:solidFill>
              </a:rPr>
              <a:t>Δ. Πατραϊκού και προετοιμασία για διεξαγωγή εργασιών σε περιοχές που η ΕΛΠΕ έχει ανακηρυχτεί </a:t>
            </a:r>
            <a:r>
              <a:rPr lang="el-GR" sz="1800" b="0" dirty="0">
                <a:solidFill>
                  <a:srgbClr val="000000"/>
                </a:solidFill>
              </a:rPr>
              <a:t>Ε</a:t>
            </a:r>
            <a:r>
              <a:rPr lang="el-GR" sz="1800" b="0" dirty="0" smtClean="0">
                <a:solidFill>
                  <a:srgbClr val="000000"/>
                </a:solidFill>
              </a:rPr>
              <a:t>πιλεγείς Αιτών</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Αναχρηματοδότηση ομολόγων 2017-19</a:t>
            </a:r>
            <a:endParaRPr lang="el-GR" sz="1800" b="0" dirty="0">
              <a:solidFill>
                <a:srgbClr val="000000"/>
              </a:solidFill>
            </a:endParaRP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Ολοκλήρωση διαδικασίας πώλησης ΔΕΣΦΑ</a:t>
            </a:r>
            <a:endParaRPr lang="el-GR" sz="1800" b="0" dirty="0">
              <a:solidFill>
                <a:srgbClr val="000000"/>
              </a:solidFill>
            </a:endParaRPr>
          </a:p>
        </p:txBody>
      </p:sp>
      <p:cxnSp>
        <p:nvCxnSpPr>
          <p:cNvPr id="5" name="Straight Connector 4"/>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95" descr="elpeng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805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956"/>
            <a:fld id="{773847A6-D7F0-4BA6-AA7C-ADA2DE1BC88E}" type="slidenum">
              <a:rPr lang="en-US" sz="1000" b="0">
                <a:solidFill>
                  <a:schemeClr val="tx1"/>
                </a:solidFill>
              </a:rPr>
              <a:pPr algn="r" defTabSz="894956"/>
              <a:t>28</a:t>
            </a:fld>
            <a:endParaRPr lang="en-US" sz="1000" b="0">
              <a:solidFill>
                <a:schemeClr val="tx1"/>
              </a:solidFill>
            </a:endParaRPr>
          </a:p>
        </p:txBody>
      </p:sp>
      <p:sp>
        <p:nvSpPr>
          <p:cNvPr id="145410" name="Rectangle 2"/>
          <p:cNvSpPr>
            <a:spLocks noChangeArrowheads="1"/>
          </p:cNvSpPr>
          <p:nvPr/>
        </p:nvSpPr>
        <p:spPr bwMode="auto">
          <a:xfrm>
            <a:off x="150817" y="1054102"/>
            <a:ext cx="8397875" cy="4893647"/>
          </a:xfrm>
          <a:prstGeom prst="rect">
            <a:avLst/>
          </a:prstGeom>
          <a:noFill/>
          <a:ln w="9525">
            <a:noFill/>
            <a:miter lim="800000"/>
            <a:headEnd/>
            <a:tailEnd/>
          </a:ln>
        </p:spPr>
        <p:txBody>
          <a:bodyPr lIns="0" tIns="0" rIns="0" bIns="0">
            <a:spAutoFit/>
          </a:bodyPr>
          <a:lstStyle/>
          <a:p>
            <a:pPr marL="179309" lvl="1" defTabSz="894956">
              <a:lnSpc>
                <a:spcPct val="150000"/>
              </a:lnSpc>
              <a:spcBef>
                <a:spcPts val="300"/>
              </a:spcBef>
              <a:buSzPct val="120000"/>
            </a:pPr>
            <a:endParaRPr lang="el-GR" sz="2000" b="0" dirty="0">
              <a:solidFill>
                <a:schemeClr val="tx1"/>
              </a:solidFill>
            </a:endParaRP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Αυξημένη εξωστρέφεια </a:t>
            </a:r>
            <a:r>
              <a:rPr lang="el-GR" sz="2000" b="0" kern="0" dirty="0" smtClean="0">
                <a:solidFill>
                  <a:srgbClr val="000000"/>
                </a:solidFill>
                <a:latin typeface="+mn-lt"/>
              </a:rPr>
              <a:t>(εξαγωγές &gt; 50%)</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Εκμετάλλευση των ευκαιριών </a:t>
            </a:r>
            <a:r>
              <a:rPr lang="el-GR" sz="2000" b="0" kern="0" dirty="0" smtClean="0">
                <a:solidFill>
                  <a:srgbClr val="000000"/>
                </a:solidFill>
                <a:latin typeface="+mn-lt"/>
              </a:rPr>
              <a:t>που παρουσιάζονται στον κλάδο διεθνούς εμπορίας και εφοδιασμού (Συμφωνία με </a:t>
            </a:r>
            <a:r>
              <a:rPr lang="en-GB" sz="2000" b="0" kern="0" dirty="0" smtClean="0">
                <a:solidFill>
                  <a:srgbClr val="000000"/>
                </a:solidFill>
                <a:latin typeface="+mn-lt"/>
              </a:rPr>
              <a:t>NIOC, </a:t>
            </a:r>
            <a:r>
              <a:rPr lang="en-GB" sz="2000" b="0" kern="0" dirty="0" err="1" smtClean="0">
                <a:solidFill>
                  <a:srgbClr val="000000"/>
                </a:solidFill>
                <a:latin typeface="+mn-lt"/>
              </a:rPr>
              <a:t>Rosneft</a:t>
            </a:r>
            <a:r>
              <a:rPr lang="en-GB" sz="2000" b="0" kern="0" dirty="0" smtClean="0">
                <a:solidFill>
                  <a:srgbClr val="000000"/>
                </a:solidFill>
                <a:latin typeface="+mn-lt"/>
              </a:rPr>
              <a:t>)</a:t>
            </a:r>
            <a:r>
              <a:rPr lang="el-GR" sz="2000" b="0" kern="0" dirty="0" smtClean="0">
                <a:solidFill>
                  <a:srgbClr val="000000"/>
                </a:solidFill>
                <a:latin typeface="+mn-lt"/>
              </a:rPr>
              <a:t> και σε όλες τις δραστηριότητες μας (υγρά καύσιμα, Φ.Α., ηλεκτρισμός, θυγατρικές εξωτερικού κλπ)</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Μεγιστοποίηση απόδοσης </a:t>
            </a:r>
            <a:r>
              <a:rPr lang="el-GR" sz="2000" b="0" kern="0" dirty="0" smtClean="0">
                <a:solidFill>
                  <a:srgbClr val="000000"/>
                </a:solidFill>
                <a:latin typeface="+mn-lt"/>
              </a:rPr>
              <a:t>βιομηχανικών εγκαταστάσεων </a:t>
            </a:r>
            <a:endParaRPr lang="en-GB" sz="2000" b="0" kern="0" dirty="0" smtClean="0">
              <a:solidFill>
                <a:srgbClr val="000000"/>
              </a:solidFill>
              <a:latin typeface="+mn-lt"/>
            </a:endParaRP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Εστίαση στον πελάτη </a:t>
            </a:r>
            <a:r>
              <a:rPr lang="el-GR" sz="2000" b="0" kern="0" dirty="0" smtClean="0">
                <a:solidFill>
                  <a:srgbClr val="000000"/>
                </a:solidFill>
                <a:latin typeface="+mn-lt"/>
              </a:rPr>
              <a:t>και ικανοποίηση των μελλοντικών του αναγκών</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Βελτίωση ανταγωνιστικότητας</a:t>
            </a:r>
          </a:p>
        </p:txBody>
      </p:sp>
      <p:sp>
        <p:nvSpPr>
          <p:cNvPr id="145411" name="Rectangle 3"/>
          <p:cNvSpPr>
            <a:spLocks noChangeArrowheads="1"/>
          </p:cNvSpPr>
          <p:nvPr/>
        </p:nvSpPr>
        <p:spPr bwMode="auto">
          <a:xfrm>
            <a:off x="119063" y="230198"/>
            <a:ext cx="8618537" cy="316732"/>
          </a:xfrm>
          <a:prstGeom prst="rect">
            <a:avLst/>
          </a:prstGeom>
          <a:noFill/>
          <a:ln w="9525">
            <a:noFill/>
            <a:miter lim="800000"/>
            <a:headEnd/>
            <a:tailEnd/>
          </a:ln>
        </p:spPr>
        <p:txBody>
          <a:bodyPr lIns="0" tIns="0" rIns="0" bIns="0">
            <a:spAutoFit/>
          </a:bodyPr>
          <a:lstStyle/>
          <a:p>
            <a:pPr defTabSz="894956"/>
            <a:r>
              <a:rPr lang="el-GR" sz="2000" dirty="0" smtClean="0">
                <a:solidFill>
                  <a:srgbClr val="003882"/>
                </a:solidFill>
              </a:rPr>
              <a:t>ΚΥΡΙΟΙ ΜΟΧΛΟΙ ΕΠΙΤΕΥΞΗΣ ΣΤΟΧΩΝ</a:t>
            </a:r>
            <a:endParaRPr lang="el-GR" sz="2000" dirty="0">
              <a:solidFill>
                <a:srgbClr val="003882"/>
              </a:solidFill>
            </a:endParaRPr>
          </a:p>
        </p:txBody>
      </p:sp>
      <p:cxnSp>
        <p:nvCxnSpPr>
          <p:cNvPr id="5" name="Straight Connector 4"/>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23"/>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216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342687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922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1946796"/>
            <a:ext cx="7125221" cy="765869"/>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366"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dirty="0">
                <a:solidFill>
                  <a:schemeClr val="bg1"/>
                </a:solidFill>
              </a:rPr>
              <a:t>Συνεισφορά Ευρωπαϊκού κλάδου Διύλισης στην </a:t>
            </a:r>
            <a:r>
              <a:rPr lang="el-GR" sz="2400" dirty="0" smtClean="0">
                <a:solidFill>
                  <a:schemeClr val="bg1"/>
                </a:solidFill>
              </a:rPr>
              <a:t>οικονομία </a:t>
            </a:r>
            <a:r>
              <a:rPr lang="el-GR" sz="2400" dirty="0">
                <a:solidFill>
                  <a:schemeClr val="bg1"/>
                </a:solidFill>
              </a:rPr>
              <a:t>της Ε.Ε.</a:t>
            </a:r>
          </a:p>
          <a:p>
            <a:pPr marL="1136937" lvl="1" indent="-680258">
              <a:lnSpc>
                <a:spcPct val="95000"/>
              </a:lnSpc>
              <a:buFontTx/>
              <a:buChar char="•"/>
            </a:pPr>
            <a:endParaRPr lang="el-GR" sz="2400" b="0" dirty="0" smtClean="0">
              <a:solidFill>
                <a:schemeClr val="tx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αποτελέσματα </a:t>
            </a:r>
            <a:r>
              <a:rPr lang="el-GR" sz="2400" b="0" dirty="0" smtClean="0">
                <a:solidFill>
                  <a:schemeClr val="tx1"/>
                </a:solidFill>
              </a:rPr>
              <a:t>2015</a:t>
            </a:r>
          </a:p>
          <a:p>
            <a:pPr marL="1136937" lvl="1" indent="-680258">
              <a:lnSpc>
                <a:spcPct val="95000"/>
              </a:lnSpc>
              <a:buFontTx/>
              <a:buChar char="•"/>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a:solidFill>
                  <a:schemeClr val="tx1"/>
                </a:solidFill>
              </a:rPr>
              <a:t>προτεραιότητες 2016</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8" name="AutoShape 5"/>
          <p:cNvSpPr>
            <a:spLocks noChangeArrowheads="1"/>
          </p:cNvSpPr>
          <p:nvPr>
            <p:custDataLst>
              <p:tags r:id="rId5"/>
            </p:custDataLst>
          </p:nvPr>
        </p:nvSpPr>
        <p:spPr bwMode="auto">
          <a:xfrm>
            <a:off x="304255" y="2036837"/>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6"/>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2</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17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488831" y="1200497"/>
            <a:ext cx="2399392" cy="1552639"/>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lIns="89611" tIns="44806" rIns="89611" bIns="44806" rtlCol="0" anchor="ctr"/>
          <a:lstStyle/>
          <a:p>
            <a:pPr algn="ctr"/>
            <a:r>
              <a:rPr lang="el-GR" sz="1600" b="1" dirty="0" smtClean="0">
                <a:solidFill>
                  <a:schemeClr val="bg1"/>
                </a:solidFill>
              </a:rPr>
              <a:t>Εξειδικευμένες θέσεις εργασίας</a:t>
            </a:r>
            <a:endParaRPr lang="el-GR" sz="1600" b="1" dirty="0">
              <a:solidFill>
                <a:schemeClr val="bg1"/>
              </a:solidFill>
            </a:endParaRPr>
          </a:p>
        </p:txBody>
      </p:sp>
      <p:sp>
        <p:nvSpPr>
          <p:cNvPr id="13" name="Oval 12"/>
          <p:cNvSpPr/>
          <p:nvPr/>
        </p:nvSpPr>
        <p:spPr>
          <a:xfrm>
            <a:off x="890467" y="1200497"/>
            <a:ext cx="2438124" cy="1527951"/>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smtClean="0">
                <a:solidFill>
                  <a:schemeClr val="bg1"/>
                </a:solidFill>
              </a:rPr>
              <a:t>23 </a:t>
            </a:r>
            <a:r>
              <a:rPr lang="en-US" sz="1600" dirty="0" smtClean="0">
                <a:solidFill>
                  <a:schemeClr val="bg1"/>
                </a:solidFill>
              </a:rPr>
              <a:t>€</a:t>
            </a:r>
            <a:r>
              <a:rPr lang="el-GR" sz="1600" b="1" dirty="0" smtClean="0">
                <a:solidFill>
                  <a:schemeClr val="bg1"/>
                </a:solidFill>
              </a:rPr>
              <a:t>δις</a:t>
            </a:r>
            <a:r>
              <a:rPr lang="en-US" sz="1600" b="1" dirty="0" smtClean="0">
                <a:solidFill>
                  <a:schemeClr val="bg1"/>
                </a:solidFill>
              </a:rPr>
              <a:t>/</a:t>
            </a:r>
            <a:r>
              <a:rPr lang="el-GR" sz="1600" b="1" dirty="0" smtClean="0">
                <a:solidFill>
                  <a:schemeClr val="bg1"/>
                </a:solidFill>
              </a:rPr>
              <a:t>έτος</a:t>
            </a:r>
            <a:r>
              <a:rPr lang="en-US" sz="1600" b="1" dirty="0" smtClean="0">
                <a:solidFill>
                  <a:schemeClr val="bg1"/>
                </a:solidFill>
              </a:rPr>
              <a:t> </a:t>
            </a:r>
            <a:r>
              <a:rPr lang="el-GR" sz="1600" b="1" dirty="0" smtClean="0">
                <a:solidFill>
                  <a:schemeClr val="bg1"/>
                </a:solidFill>
              </a:rPr>
              <a:t>προστιθέμενη αξία στην οικονομία</a:t>
            </a:r>
            <a:endParaRPr lang="el-GR" sz="1600" b="1" dirty="0">
              <a:solidFill>
                <a:schemeClr val="bg1"/>
              </a:solidFill>
            </a:endParaRPr>
          </a:p>
        </p:txBody>
      </p:sp>
      <p:sp>
        <p:nvSpPr>
          <p:cNvPr id="15" name="Oval 14"/>
          <p:cNvSpPr/>
          <p:nvPr/>
        </p:nvSpPr>
        <p:spPr>
          <a:xfrm>
            <a:off x="458210" y="3680937"/>
            <a:ext cx="2469963" cy="1552008"/>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l-GR" sz="1600" b="1" dirty="0" smtClean="0">
                <a:solidFill>
                  <a:schemeClr val="bg1"/>
                </a:solidFill>
              </a:rPr>
              <a:t>Καινοτομία σε παραγωγικές διαδικασ</a:t>
            </a:r>
            <a:r>
              <a:rPr lang="el-GR" sz="1600" dirty="0" smtClean="0">
                <a:solidFill>
                  <a:schemeClr val="bg1"/>
                </a:solidFill>
              </a:rPr>
              <a:t>ίες &amp; προϊόντα</a:t>
            </a:r>
            <a:endParaRPr lang="el-GR" sz="1600" b="1" dirty="0">
              <a:solidFill>
                <a:schemeClr val="bg1"/>
              </a:solidFill>
            </a:endParaRPr>
          </a:p>
        </p:txBody>
      </p:sp>
      <p:sp>
        <p:nvSpPr>
          <p:cNvPr id="16" name="Oval 15"/>
          <p:cNvSpPr/>
          <p:nvPr/>
        </p:nvSpPr>
        <p:spPr>
          <a:xfrm>
            <a:off x="3315750" y="4560504"/>
            <a:ext cx="2469962" cy="1659036"/>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a:solidFill>
                  <a:schemeClr val="bg1"/>
                </a:solidFill>
              </a:rPr>
              <a:t>5 </a:t>
            </a:r>
            <a:r>
              <a:rPr lang="en-US" sz="1600" dirty="0" smtClean="0">
                <a:solidFill>
                  <a:schemeClr val="bg1"/>
                </a:solidFill>
              </a:rPr>
              <a:t>€</a:t>
            </a:r>
            <a:r>
              <a:rPr lang="el-GR" sz="1600" b="1" dirty="0" smtClean="0">
                <a:solidFill>
                  <a:schemeClr val="bg1"/>
                </a:solidFill>
              </a:rPr>
              <a:t>δις</a:t>
            </a:r>
            <a:r>
              <a:rPr lang="en-US" sz="1600" b="1" dirty="0" smtClean="0">
                <a:solidFill>
                  <a:schemeClr val="bg1"/>
                </a:solidFill>
              </a:rPr>
              <a:t>/</a:t>
            </a:r>
            <a:r>
              <a:rPr lang="el-GR" sz="1600" b="1" dirty="0" smtClean="0">
                <a:solidFill>
                  <a:schemeClr val="bg1"/>
                </a:solidFill>
              </a:rPr>
              <a:t>έτος</a:t>
            </a:r>
            <a:r>
              <a:rPr lang="en-US" sz="1600" b="1" dirty="0" smtClean="0">
                <a:solidFill>
                  <a:schemeClr val="bg1"/>
                </a:solidFill>
              </a:rPr>
              <a:t> </a:t>
            </a:r>
            <a:r>
              <a:rPr lang="el-GR" sz="1600" dirty="0" smtClean="0">
                <a:solidFill>
                  <a:schemeClr val="bg1"/>
                </a:solidFill>
              </a:rPr>
              <a:t>επενδύσεις</a:t>
            </a:r>
            <a:endParaRPr lang="el-GR" sz="1600" b="1" dirty="0">
              <a:solidFill>
                <a:schemeClr val="bg1"/>
              </a:solidFill>
            </a:endParaRPr>
          </a:p>
        </p:txBody>
      </p:sp>
      <p:sp>
        <p:nvSpPr>
          <p:cNvPr id="17" name="Oval 16"/>
          <p:cNvSpPr/>
          <p:nvPr/>
        </p:nvSpPr>
        <p:spPr>
          <a:xfrm>
            <a:off x="3112567" y="2529004"/>
            <a:ext cx="2601137" cy="1623821"/>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a:solidFill>
                  <a:schemeClr val="bg1"/>
                </a:solidFill>
              </a:rPr>
              <a:t>140.000</a:t>
            </a:r>
            <a:r>
              <a:rPr lang="en-US" sz="1600" b="1" dirty="0" smtClean="0">
                <a:solidFill>
                  <a:schemeClr val="bg1"/>
                </a:solidFill>
              </a:rPr>
              <a:t> </a:t>
            </a:r>
            <a:r>
              <a:rPr lang="el-GR" sz="1600" dirty="0">
                <a:solidFill>
                  <a:schemeClr val="bg1"/>
                </a:solidFill>
              </a:rPr>
              <a:t>άμεσα </a:t>
            </a:r>
            <a:r>
              <a:rPr lang="el-GR" sz="1600" dirty="0" smtClean="0">
                <a:solidFill>
                  <a:schemeClr val="bg1"/>
                </a:solidFill>
              </a:rPr>
              <a:t>απασχολούμενοι</a:t>
            </a:r>
            <a:endParaRPr lang="el-GR" sz="1600" b="1" dirty="0">
              <a:solidFill>
                <a:schemeClr val="bg1"/>
              </a:solidFill>
            </a:endParaRPr>
          </a:p>
        </p:txBody>
      </p:sp>
      <p:sp>
        <p:nvSpPr>
          <p:cNvPr id="18" name="Oval 17"/>
          <p:cNvSpPr/>
          <p:nvPr/>
        </p:nvSpPr>
        <p:spPr>
          <a:xfrm>
            <a:off x="5892126" y="3304497"/>
            <a:ext cx="2631162" cy="1588461"/>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a:solidFill>
                  <a:schemeClr val="bg1"/>
                </a:solidFill>
              </a:rPr>
              <a:t>270</a:t>
            </a:r>
            <a:r>
              <a:rPr lang="en-US" sz="1600" b="1" dirty="0" smtClean="0">
                <a:solidFill>
                  <a:schemeClr val="bg1"/>
                </a:solidFill>
              </a:rPr>
              <a:t> </a:t>
            </a:r>
            <a:r>
              <a:rPr lang="en-US" sz="1600" dirty="0" smtClean="0">
                <a:solidFill>
                  <a:schemeClr val="bg1"/>
                </a:solidFill>
              </a:rPr>
              <a:t>€</a:t>
            </a:r>
            <a:r>
              <a:rPr lang="el-GR" sz="1600" b="1" dirty="0" smtClean="0">
                <a:solidFill>
                  <a:schemeClr val="bg1"/>
                </a:solidFill>
              </a:rPr>
              <a:t>δις</a:t>
            </a:r>
            <a:r>
              <a:rPr lang="en-US" sz="1600" b="1" dirty="0" smtClean="0">
                <a:solidFill>
                  <a:schemeClr val="bg1"/>
                </a:solidFill>
              </a:rPr>
              <a:t>/</a:t>
            </a:r>
            <a:r>
              <a:rPr lang="el-GR" sz="1600" b="1" dirty="0" smtClean="0">
                <a:solidFill>
                  <a:schemeClr val="bg1"/>
                </a:solidFill>
              </a:rPr>
              <a:t>έτος</a:t>
            </a:r>
            <a:r>
              <a:rPr lang="en-US" sz="1600" b="1" dirty="0" smtClean="0">
                <a:solidFill>
                  <a:schemeClr val="bg1"/>
                </a:solidFill>
              </a:rPr>
              <a:t> </a:t>
            </a:r>
            <a:r>
              <a:rPr lang="el-GR" sz="1600" dirty="0" smtClean="0">
                <a:solidFill>
                  <a:schemeClr val="bg1"/>
                </a:solidFill>
              </a:rPr>
              <a:t>συλλεγόμενοι</a:t>
            </a:r>
            <a:r>
              <a:rPr lang="el-GR" sz="1600" b="1" dirty="0" smtClean="0">
                <a:solidFill>
                  <a:schemeClr val="bg1"/>
                </a:solidFill>
              </a:rPr>
              <a:t> φόροι από πωλήσεις καυσίμων</a:t>
            </a:r>
            <a:endParaRPr lang="el-GR" sz="1600" b="1" dirty="0">
              <a:solidFill>
                <a:schemeClr val="bg1"/>
              </a:solidFill>
            </a:endParaRPr>
          </a:p>
        </p:txBody>
      </p:sp>
      <p:sp>
        <p:nvSpPr>
          <p:cNvPr id="10" name="Title 1"/>
          <p:cNvSpPr>
            <a:spLocks noGrp="1"/>
          </p:cNvSpPr>
          <p:nvPr>
            <p:ph type="title"/>
            <p:custDataLst>
              <p:tags r:id="rId1"/>
            </p:custDataLst>
          </p:nvPr>
        </p:nvSpPr>
        <p:spPr>
          <a:xfrm>
            <a:off x="119064" y="230194"/>
            <a:ext cx="8618537" cy="892552"/>
          </a:xfrm>
        </p:spPr>
        <p:txBody>
          <a:bodyPr/>
          <a:lstStyle/>
          <a:p>
            <a:r>
              <a:rPr lang="el-GR" sz="2200" dirty="0" smtClean="0">
                <a:solidFill>
                  <a:srgbClr val="003882"/>
                </a:solidFill>
              </a:rPr>
              <a:t>ΕΥΡΩΠΑΙΚΟΣ ΚΛΑΔΟΣ ΔΙΥΛΙΣΗΣ</a:t>
            </a:r>
            <a:r>
              <a:rPr lang="el-GR" sz="1800" dirty="0"/>
              <a:t/>
            </a:r>
            <a:br>
              <a:rPr lang="el-GR" sz="1800" dirty="0"/>
            </a:br>
            <a:r>
              <a:rPr lang="el-GR" sz="1800" dirty="0" smtClean="0"/>
              <a:t>Σημαντική οικονομική συνεισφορά του Ευρωπαϊκού κλάδου Διύλισης &amp; Εμπορίας για την ΕΕ</a:t>
            </a:r>
            <a:endParaRPr lang="el-GR" sz="1800" dirty="0"/>
          </a:p>
        </p:txBody>
      </p:sp>
      <p:cxnSp>
        <p:nvCxnSpPr>
          <p:cNvPr id="11" name="Straight Connector 10"/>
          <p:cNvCxnSpPr/>
          <p:nvPr>
            <p:custDataLst>
              <p:tags r:id="rId2"/>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95" descr="elpengri"/>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3</a:t>
            </a:fld>
            <a:endParaRPr lang="en-US" sz="1000" b="0">
              <a:solidFill>
                <a:schemeClr val="tx1"/>
              </a:solidFill>
            </a:endParaRPr>
          </a:p>
        </p:txBody>
      </p:sp>
    </p:spTree>
    <p:extLst>
      <p:ext uri="{BB962C8B-B14F-4D97-AF65-F5344CB8AC3E}">
        <p14:creationId xmlns:p14="http://schemas.microsoft.com/office/powerpoint/2010/main" val="84910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custDataLst>
              <p:tags r:id="rId1"/>
            </p:custDataLst>
          </p:nvPr>
        </p:nvSpPr>
        <p:spPr>
          <a:xfrm>
            <a:off x="119064" y="230194"/>
            <a:ext cx="8618537" cy="1261884"/>
          </a:xfrm>
        </p:spPr>
        <p:txBody>
          <a:bodyPr/>
          <a:lstStyle/>
          <a:p>
            <a:r>
              <a:rPr lang="el-GR" sz="2200" dirty="0" smtClean="0">
                <a:solidFill>
                  <a:srgbClr val="003882"/>
                </a:solidFill>
              </a:rPr>
              <a:t>ΕΥΡΩΠΑΙΚΟΣ ΚΛΑΔΟΣ ΔΙΥΛΙΣΗΣ</a:t>
            </a:r>
            <a:r>
              <a:rPr lang="el-GR" sz="1800" dirty="0"/>
              <a:t/>
            </a:r>
            <a:br>
              <a:rPr lang="el-GR" sz="1800" dirty="0"/>
            </a:br>
            <a:r>
              <a:rPr lang="el-GR" sz="2000" dirty="0" smtClean="0"/>
              <a:t>Ο κλάδος διύλισης αποτελεί έναν αξιόπιστο προμηθευτή προϊόντων πετρελαίου και καυσίμων κίνησης, ενισχύοντας την ασφάλεια εφοδιασμού της Ε.Ε. </a:t>
            </a:r>
            <a:endParaRPr lang="el-GR" sz="2000" dirty="0"/>
          </a:p>
        </p:txBody>
      </p:sp>
      <p:cxnSp>
        <p:nvCxnSpPr>
          <p:cNvPr id="14" name="Straight Connector 13"/>
          <p:cNvCxnSpPr/>
          <p:nvPr>
            <p:custDataLst>
              <p:tags r:id="rId2"/>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237320" y="4850349"/>
            <a:ext cx="8285968" cy="958660"/>
          </a:xfrm>
          <a:prstGeom prst="rect">
            <a:avLst/>
          </a:prstGeom>
        </p:spPr>
        <p:txBody>
          <a:bodyPr wrap="square">
            <a:spAutoFit/>
          </a:bodyPr>
          <a:lstStyle/>
          <a:p>
            <a:pPr marL="191428" lvl="1" eaLnBrk="1" hangingPunct="1">
              <a:lnSpc>
                <a:spcPct val="150000"/>
              </a:lnSpc>
              <a:spcBef>
                <a:spcPct val="10000"/>
              </a:spcBef>
              <a:spcAft>
                <a:spcPct val="10000"/>
              </a:spcAft>
              <a:defRPr/>
            </a:pPr>
            <a:r>
              <a:rPr lang="el-GR" sz="2000" b="0" kern="0" dirty="0">
                <a:solidFill>
                  <a:srgbClr val="000000"/>
                </a:solidFill>
              </a:rPr>
              <a:t>Διατήρηση αποθεμάτων για περισσότερες από 90 </a:t>
            </a:r>
            <a:r>
              <a:rPr lang="el-GR" sz="2000" b="0" kern="0" dirty="0" smtClean="0">
                <a:solidFill>
                  <a:srgbClr val="000000"/>
                </a:solidFill>
              </a:rPr>
              <a:t>ημέρες, για τον απρόσκοπτο εφοδιασμό των αγορών</a:t>
            </a:r>
            <a:endParaRPr lang="el-GR" sz="2000" b="0" kern="0" dirty="0">
              <a:solidFill>
                <a:srgbClr val="000000"/>
              </a:solidFill>
            </a:endParaRPr>
          </a:p>
        </p:txBody>
      </p:sp>
      <p:pic>
        <p:nvPicPr>
          <p:cNvPr id="17" name="Picture 95" descr="elpengri"/>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4</a:t>
            </a:fld>
            <a:endParaRPr lang="en-US" sz="1000" b="0">
              <a:solidFill>
                <a:schemeClr val="tx1"/>
              </a:solidFill>
            </a:endParaRPr>
          </a:p>
        </p:txBody>
      </p:sp>
      <p:sp>
        <p:nvSpPr>
          <p:cNvPr id="21" name="Rectangle 3"/>
          <p:cNvSpPr>
            <a:spLocks noChangeArrowheads="1"/>
          </p:cNvSpPr>
          <p:nvPr>
            <p:custDataLst>
              <p:tags r:id="rId5"/>
            </p:custDataLst>
          </p:nvPr>
        </p:nvSpPr>
        <p:spPr bwMode="gray">
          <a:xfrm>
            <a:off x="950366" y="1881375"/>
            <a:ext cx="7415214" cy="2923877"/>
          </a:xfrm>
          <a:prstGeom prst="rect">
            <a:avLst/>
          </a:prstGeom>
          <a:noFill/>
          <a:ln w="9525">
            <a:noFill/>
            <a:miter lim="800000"/>
            <a:headEnd/>
            <a:tailEnd/>
          </a:ln>
        </p:spPr>
        <p:txBody>
          <a:bodyPr wrap="square" lIns="0" tIns="0" rIns="0" bIns="0">
            <a:spAutoFit/>
          </a:bodyPr>
          <a:lstStyle/>
          <a:p>
            <a:pPr marL="456679" lvl="1">
              <a:lnSpc>
                <a:spcPct val="95000"/>
              </a:lnSpc>
            </a:pPr>
            <a:r>
              <a:rPr lang="el-GR" sz="2000" dirty="0" smtClean="0">
                <a:solidFill>
                  <a:schemeClr val="tx1"/>
                </a:solidFill>
              </a:rPr>
              <a:t>Μέγεθος Στόλου</a:t>
            </a:r>
          </a:p>
          <a:p>
            <a:pPr marL="1136937" lvl="1" indent="-680258">
              <a:lnSpc>
                <a:spcPct val="95000"/>
              </a:lnSpc>
              <a:buFontTx/>
              <a:buChar char="•"/>
            </a:pPr>
            <a:endParaRPr lang="el-GR" sz="2000" b="0" dirty="0" smtClean="0">
              <a:solidFill>
                <a:schemeClr val="tx1"/>
              </a:solidFill>
            </a:endParaRPr>
          </a:p>
          <a:p>
            <a:pPr marL="898525" lvl="1" indent="-441325">
              <a:lnSpc>
                <a:spcPct val="95000"/>
              </a:lnSpc>
              <a:buFontTx/>
              <a:buChar char="•"/>
            </a:pPr>
            <a:r>
              <a:rPr lang="el-GR" sz="2000" b="0" dirty="0" smtClean="0">
                <a:solidFill>
                  <a:schemeClr val="tx1"/>
                </a:solidFill>
              </a:rPr>
              <a:t>270 </a:t>
            </a:r>
            <a:r>
              <a:rPr lang="el-GR" sz="2000" b="0" dirty="0">
                <a:solidFill>
                  <a:schemeClr val="tx1"/>
                </a:solidFill>
              </a:rPr>
              <a:t>εκατ. αυτοκίνητα</a:t>
            </a:r>
          </a:p>
          <a:p>
            <a:pPr marL="898525" lvl="1" indent="-441325">
              <a:lnSpc>
                <a:spcPct val="95000"/>
              </a:lnSpc>
              <a:buFontTx/>
              <a:buChar char="•"/>
            </a:pPr>
            <a:endParaRPr lang="el-GR" sz="2000" b="0" dirty="0" smtClean="0">
              <a:solidFill>
                <a:schemeClr val="tx1"/>
              </a:solidFill>
            </a:endParaRPr>
          </a:p>
          <a:p>
            <a:pPr marL="898525" lvl="1" indent="-441325">
              <a:lnSpc>
                <a:spcPct val="95000"/>
              </a:lnSpc>
              <a:buFontTx/>
              <a:buChar char="•"/>
            </a:pPr>
            <a:r>
              <a:rPr lang="el-GR" sz="2000" b="0" dirty="0">
                <a:solidFill>
                  <a:schemeClr val="tx1"/>
                </a:solidFill>
              </a:rPr>
              <a:t>34 εκατ. φορτηγά</a:t>
            </a:r>
          </a:p>
          <a:p>
            <a:pPr marL="898525" lvl="1" indent="-441325">
              <a:lnSpc>
                <a:spcPct val="95000"/>
              </a:lnSpc>
            </a:pPr>
            <a:endParaRPr lang="en-US" sz="2000" dirty="0" smtClean="0">
              <a:solidFill>
                <a:schemeClr val="tx1"/>
              </a:solidFill>
            </a:endParaRPr>
          </a:p>
          <a:p>
            <a:pPr marL="898525" lvl="1" indent="-441325">
              <a:lnSpc>
                <a:spcPct val="95000"/>
              </a:lnSpc>
              <a:buFontTx/>
              <a:buChar char="•"/>
              <a:defRPr/>
            </a:pPr>
            <a:r>
              <a:rPr lang="el-GR" sz="2000" b="0" dirty="0">
                <a:solidFill>
                  <a:schemeClr val="tx1"/>
                </a:solidFill>
              </a:rPr>
              <a:t>93.000 </a:t>
            </a:r>
            <a:r>
              <a:rPr lang="el-GR" sz="2000" b="0" dirty="0" smtClean="0">
                <a:solidFill>
                  <a:schemeClr val="tx1"/>
                </a:solidFill>
              </a:rPr>
              <a:t>πλοία</a:t>
            </a:r>
          </a:p>
          <a:p>
            <a:pPr marL="898525" lvl="1" indent="-441325">
              <a:lnSpc>
                <a:spcPct val="95000"/>
              </a:lnSpc>
              <a:buFontTx/>
              <a:buChar char="•"/>
              <a:defRPr/>
            </a:pPr>
            <a:endParaRPr lang="el-GR" sz="2000" b="0" dirty="0">
              <a:solidFill>
                <a:schemeClr val="tx1"/>
              </a:solidFill>
            </a:endParaRPr>
          </a:p>
          <a:p>
            <a:pPr marL="898525" lvl="1" indent="-441325">
              <a:lnSpc>
                <a:spcPct val="95000"/>
              </a:lnSpc>
              <a:buFontTx/>
              <a:buChar char="•"/>
              <a:defRPr/>
            </a:pPr>
            <a:r>
              <a:rPr lang="el-GR" sz="2000" b="0" dirty="0">
                <a:solidFill>
                  <a:schemeClr val="tx1"/>
                </a:solidFill>
              </a:rPr>
              <a:t>36.000 αεροπλάνα</a:t>
            </a:r>
          </a:p>
          <a:p>
            <a:pPr marL="1136937" lvl="1" indent="-680258">
              <a:lnSpc>
                <a:spcPct val="95000"/>
              </a:lnSpc>
              <a:buFontTx/>
              <a:buChar char="•"/>
            </a:pPr>
            <a:endParaRPr lang="el-GR" sz="2000" b="0" dirty="0">
              <a:solidFill>
                <a:schemeClr val="tx1"/>
              </a:solidFill>
            </a:endParaRPr>
          </a:p>
        </p:txBody>
      </p:sp>
    </p:spTree>
    <p:extLst>
      <p:ext uri="{BB962C8B-B14F-4D97-AF65-F5344CB8AC3E}">
        <p14:creationId xmlns:p14="http://schemas.microsoft.com/office/powerpoint/2010/main" val="385518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5297838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331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2954908"/>
            <a:ext cx="7125221"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366"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a:solidFill>
                  <a:schemeClr val="tx1"/>
                </a:solidFill>
              </a:rPr>
              <a:t>Συνεισφορά Ευρωπαϊκού κλάδου Διύλισης στην </a:t>
            </a:r>
            <a:r>
              <a:rPr lang="el-GR" sz="2400" b="0" dirty="0" smtClean="0">
                <a:solidFill>
                  <a:schemeClr val="tx1"/>
                </a:solidFill>
              </a:rPr>
              <a:t>οικονομία </a:t>
            </a:r>
            <a:r>
              <a:rPr lang="el-GR" sz="2400" b="0" dirty="0">
                <a:solidFill>
                  <a:schemeClr val="tx1"/>
                </a:solidFill>
              </a:rPr>
              <a:t>της Ε.Ε.</a:t>
            </a:r>
          </a:p>
          <a:p>
            <a:pPr marL="1136937" lvl="1" indent="-680258">
              <a:lnSpc>
                <a:spcPct val="95000"/>
              </a:lnSpc>
              <a:buFontTx/>
              <a:buChar char="•"/>
            </a:pPr>
            <a:endParaRPr lang="el-GR" sz="2400" dirty="0" smtClean="0">
              <a:solidFill>
                <a:schemeClr val="bg1"/>
              </a:solidFill>
            </a:endParaRPr>
          </a:p>
          <a:p>
            <a:pPr marL="1136937" lvl="1" indent="-680258">
              <a:lnSpc>
                <a:spcPct val="95000"/>
              </a:lnSpc>
              <a:buFontTx/>
              <a:buChar char="•"/>
            </a:pPr>
            <a:r>
              <a:rPr lang="el-GR" sz="2400" dirty="0" smtClean="0">
                <a:solidFill>
                  <a:schemeClr val="bg1"/>
                </a:solidFill>
              </a:rPr>
              <a:t>Απολογισμός </a:t>
            </a:r>
            <a:r>
              <a:rPr lang="el-GR" sz="2400" dirty="0">
                <a:solidFill>
                  <a:schemeClr val="bg1"/>
                </a:solidFill>
              </a:rPr>
              <a:t>και αποτελέσματα </a:t>
            </a:r>
            <a:r>
              <a:rPr lang="el-GR" sz="2400" dirty="0" smtClean="0">
                <a:solidFill>
                  <a:schemeClr val="bg1"/>
                </a:solidFill>
              </a:rPr>
              <a:t>2015</a:t>
            </a:r>
            <a:endParaRPr lang="en-US" sz="2400" dirty="0">
              <a:solidFill>
                <a:schemeClr val="bg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a:solidFill>
                  <a:schemeClr val="tx1"/>
                </a:solidFill>
              </a:rPr>
              <a:t>προτεραιότητες 2016</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8" name="AutoShape 5"/>
          <p:cNvSpPr>
            <a:spLocks noChangeArrowheads="1"/>
          </p:cNvSpPr>
          <p:nvPr>
            <p:custDataLst>
              <p:tags r:id="rId5"/>
            </p:custDataLst>
          </p:nvPr>
        </p:nvSpPr>
        <p:spPr bwMode="auto">
          <a:xfrm>
            <a:off x="304255" y="2928689"/>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6"/>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5</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69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1750060508"/>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0037"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0"/>
                        <a:ext cx="158750" cy="158750"/>
                      </a:xfrm>
                      <a:prstGeom prst="rect">
                        <a:avLst/>
                      </a:prstGeom>
                    </p:spPr>
                  </p:pic>
                </p:oleObj>
              </mc:Fallback>
            </mc:AlternateContent>
          </a:graphicData>
        </a:graphic>
      </p:graphicFrame>
      <p:sp>
        <p:nvSpPr>
          <p:cNvPr id="9" name="Rectangle 8" hidden="1"/>
          <p:cNvSpPr/>
          <p:nvPr>
            <p:custDataLst>
              <p:tags r:id="rId3"/>
            </p:custDataLst>
          </p:nvPr>
        </p:nvSpPr>
        <p:spPr bwMode="auto">
          <a:xfrm>
            <a:off x="1"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l-GR" sz="1200" b="0">
              <a:solidFill>
                <a:srgbClr val="FFFFFF"/>
              </a:solidFill>
              <a:sym typeface="Arial"/>
            </a:endParaRPr>
          </a:p>
        </p:txBody>
      </p:sp>
      <p:sp>
        <p:nvSpPr>
          <p:cNvPr id="2" name="Title 1"/>
          <p:cNvSpPr>
            <a:spLocks noGrp="1"/>
          </p:cNvSpPr>
          <p:nvPr>
            <p:ph type="title"/>
            <p:custDataLst>
              <p:tags r:id="rId4"/>
            </p:custDataLst>
          </p:nvPr>
        </p:nvSpPr>
        <p:spPr>
          <a:xfrm>
            <a:off x="119064" y="230194"/>
            <a:ext cx="8618537" cy="892552"/>
          </a:xfrm>
        </p:spPr>
        <p:txBody>
          <a:bodyPr/>
          <a:lstStyle/>
          <a:p>
            <a:r>
              <a:rPr lang="el-GR" sz="2200" dirty="0">
                <a:solidFill>
                  <a:srgbClr val="003882"/>
                </a:solidFill>
              </a:rPr>
              <a:t>ΠΕΡΙΒΑΛΛΟΝ: ΕΞΕΛΙΞΕΙΣ ΣΤΟΝ ΕΥΡΩΠΑΙΚΟ ΚΛΑΔΟ ΔΙΥΛΙΣΗΣ</a:t>
            </a:r>
            <a:r>
              <a:rPr lang="el-GR" sz="1800" dirty="0"/>
              <a:t/>
            </a:r>
            <a:br>
              <a:rPr lang="el-GR" sz="1800" dirty="0"/>
            </a:br>
            <a:r>
              <a:rPr lang="el-GR" sz="1800" dirty="0" smtClean="0"/>
              <a:t>Περαιτέρω </a:t>
            </a:r>
            <a:r>
              <a:rPr lang="el-GR" sz="1800" dirty="0"/>
              <a:t>υποχώρηση τιμών αργού, </a:t>
            </a:r>
            <a:r>
              <a:rPr lang="el-GR" sz="1800" dirty="0" smtClean="0"/>
              <a:t>ενίσχυση </a:t>
            </a:r>
            <a:r>
              <a:rPr lang="el-GR" sz="1800" dirty="0"/>
              <a:t>περιθωρίων </a:t>
            </a:r>
            <a:r>
              <a:rPr lang="el-GR" sz="1800" dirty="0" smtClean="0"/>
              <a:t>διύλισης </a:t>
            </a:r>
            <a:r>
              <a:rPr lang="el-GR" sz="1800" dirty="0"/>
              <a:t>και διατήρηση ισχυρού δολαρίου</a:t>
            </a:r>
          </a:p>
        </p:txBody>
      </p:sp>
      <p:sp>
        <p:nvSpPr>
          <p:cNvPr id="5" name="Rectangle 3"/>
          <p:cNvSpPr txBox="1">
            <a:spLocks noChangeArrowheads="1"/>
          </p:cNvSpPr>
          <p:nvPr>
            <p:custDataLst>
              <p:tags r:id="rId5"/>
            </p:custDataLst>
          </p:nvPr>
        </p:nvSpPr>
        <p:spPr bwMode="auto">
          <a:xfrm>
            <a:off x="155965" y="1128489"/>
            <a:ext cx="8337831" cy="236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374381" lvl="1" indent="-182953" eaLnBrk="1" hangingPunct="1">
              <a:lnSpc>
                <a:spcPct val="150000"/>
              </a:lnSpc>
              <a:spcBef>
                <a:spcPct val="10000"/>
              </a:spcBef>
              <a:spcAft>
                <a:spcPct val="10000"/>
              </a:spcAft>
              <a:defRPr/>
            </a:pPr>
            <a:r>
              <a:rPr lang="el-GR" b="0" kern="0" dirty="0">
                <a:solidFill>
                  <a:srgbClr val="000000"/>
                </a:solidFill>
              </a:rPr>
              <a:t>Αύξηση ζήτησης για </a:t>
            </a:r>
            <a:r>
              <a:rPr lang="el-GR" b="0" kern="0" dirty="0" smtClean="0">
                <a:solidFill>
                  <a:srgbClr val="000000"/>
                </a:solidFill>
              </a:rPr>
              <a:t>προϊόντα, στηρίζοντας τα περιθώρια</a:t>
            </a:r>
            <a:r>
              <a:rPr lang="el-GR" b="0" kern="0" dirty="0">
                <a:solidFill>
                  <a:srgbClr val="000000"/>
                </a:solidFill>
              </a:rPr>
              <a:t>, παρά την αύξηση προσφοράς </a:t>
            </a:r>
            <a:r>
              <a:rPr lang="el-GR" b="0" kern="0" dirty="0" smtClean="0">
                <a:solidFill>
                  <a:srgbClr val="000000"/>
                </a:solidFill>
              </a:rPr>
              <a:t>διυλισμένων προϊόντων από νέες </a:t>
            </a:r>
            <a:r>
              <a:rPr lang="el-GR" b="0" kern="0" dirty="0">
                <a:solidFill>
                  <a:srgbClr val="000000"/>
                </a:solidFill>
              </a:rPr>
              <a:t>μονάδες στη Μέση </a:t>
            </a:r>
            <a:r>
              <a:rPr lang="el-GR" b="0" kern="0" dirty="0" smtClean="0">
                <a:solidFill>
                  <a:srgbClr val="000000"/>
                </a:solidFill>
              </a:rPr>
              <a:t>Ανατολή</a:t>
            </a:r>
            <a:endParaRPr lang="el-GR" b="0" kern="0" dirty="0">
              <a:solidFill>
                <a:srgbClr val="000000"/>
              </a:solidFill>
            </a:endParaRPr>
          </a:p>
          <a:p>
            <a:pPr marL="374381" lvl="1" indent="-182953" eaLnBrk="1" hangingPunct="1">
              <a:lnSpc>
                <a:spcPct val="150000"/>
              </a:lnSpc>
              <a:spcBef>
                <a:spcPct val="10000"/>
              </a:spcBef>
              <a:spcAft>
                <a:spcPct val="10000"/>
              </a:spcAft>
              <a:defRPr/>
            </a:pPr>
            <a:r>
              <a:rPr lang="el-GR" b="0" kern="0" dirty="0">
                <a:solidFill>
                  <a:srgbClr val="000000"/>
                </a:solidFill>
              </a:rPr>
              <a:t>Υποχώρηση τιμών αργού σε νέα πολυετή χαμηλά, καθώς η αύξηση προσφοράς από χώρες ΟΠΕΚ </a:t>
            </a:r>
            <a:r>
              <a:rPr lang="el-GR" b="0" kern="0" dirty="0" smtClean="0">
                <a:solidFill>
                  <a:srgbClr val="000000"/>
                </a:solidFill>
              </a:rPr>
              <a:t>συνεχίστηκε: </a:t>
            </a:r>
            <a:endParaRPr lang="el-GR" b="0" kern="0" dirty="0">
              <a:solidFill>
                <a:srgbClr val="000000"/>
              </a:solidFill>
            </a:endParaRPr>
          </a:p>
          <a:p>
            <a:pPr marL="625199" lvl="2" indent="-266582" eaLnBrk="1" hangingPunct="1">
              <a:lnSpc>
                <a:spcPct val="150000"/>
              </a:lnSpc>
              <a:spcBef>
                <a:spcPct val="10000"/>
              </a:spcBef>
              <a:spcAft>
                <a:spcPct val="10000"/>
              </a:spcAft>
              <a:defRPr/>
            </a:pPr>
            <a:r>
              <a:rPr lang="el-GR" b="0" kern="0" dirty="0">
                <a:solidFill>
                  <a:srgbClr val="000000"/>
                </a:solidFill>
              </a:rPr>
              <a:t>Σημαντική επίπτωση στα αποτελέσματα </a:t>
            </a:r>
            <a:r>
              <a:rPr lang="el-GR" b="0" kern="0" dirty="0" smtClean="0">
                <a:solidFill>
                  <a:srgbClr val="000000"/>
                </a:solidFill>
              </a:rPr>
              <a:t>του </a:t>
            </a:r>
            <a:r>
              <a:rPr lang="el-GR" b="0" kern="0" dirty="0">
                <a:solidFill>
                  <a:srgbClr val="000000"/>
                </a:solidFill>
              </a:rPr>
              <a:t>κλάδου λόγω αποτίμησης αποθεμάτων</a:t>
            </a:r>
          </a:p>
          <a:p>
            <a:pPr marL="374381" lvl="1" indent="-182953" eaLnBrk="1" hangingPunct="1">
              <a:lnSpc>
                <a:spcPct val="150000"/>
              </a:lnSpc>
              <a:spcBef>
                <a:spcPct val="10000"/>
              </a:spcBef>
              <a:spcAft>
                <a:spcPct val="10000"/>
              </a:spcAft>
              <a:defRPr/>
            </a:pPr>
            <a:r>
              <a:rPr lang="el-GR" b="0" kern="0" dirty="0">
                <a:solidFill>
                  <a:srgbClr val="000000"/>
                </a:solidFill>
              </a:rPr>
              <a:t>Ισοτιμία ευρώ/δολαρίου στα 1,1 δολάρια, ευνοϊκή για ευρωπαϊκές εταιρείες διύλισης</a:t>
            </a:r>
          </a:p>
        </p:txBody>
      </p:sp>
      <p:sp>
        <p:nvSpPr>
          <p:cNvPr id="6" name="TextBox 5"/>
          <p:cNvSpPr txBox="1"/>
          <p:nvPr>
            <p:custDataLst>
              <p:tags r:id="rId6"/>
            </p:custDataLst>
          </p:nvPr>
        </p:nvSpPr>
        <p:spPr>
          <a:xfrm>
            <a:off x="484144" y="3636144"/>
            <a:ext cx="3672408" cy="523065"/>
          </a:xfrm>
          <a:prstGeom prst="rect">
            <a:avLst/>
          </a:prstGeom>
          <a:noFill/>
        </p:spPr>
        <p:txBody>
          <a:bodyPr wrap="square" lIns="91286" tIns="45643" rIns="91286" bIns="45643" rtlCol="0">
            <a:spAutoFit/>
          </a:bodyPr>
          <a:lstStyle/>
          <a:p>
            <a:pPr algn="ctr"/>
            <a:r>
              <a:rPr lang="el-GR" dirty="0">
                <a:solidFill>
                  <a:srgbClr val="003366"/>
                </a:solidFill>
                <a:latin typeface="Arial "/>
              </a:rPr>
              <a:t>Εξέλιξη  ενδεικτικών περιθωρίων διύλισης Μεσογείου ($/bbl)</a:t>
            </a:r>
          </a:p>
        </p:txBody>
      </p:sp>
      <p:cxnSp>
        <p:nvCxnSpPr>
          <p:cNvPr id="11" name="Straight Connector 10"/>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Slide Number Placeholder 3"/>
          <p:cNvSpPr txBox="1">
            <a:spLocks noGrp="1"/>
          </p:cNvSpPr>
          <p:nvPr>
            <p:custDataLst>
              <p:tags r:id="rId8"/>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6</a:t>
            </a:fld>
            <a:endParaRPr lang="en-US" sz="1000" b="0" dirty="0">
              <a:solidFill>
                <a:srgbClr val="000000"/>
              </a:solidFill>
            </a:endParaRPr>
          </a:p>
        </p:txBody>
      </p:sp>
      <p:sp>
        <p:nvSpPr>
          <p:cNvPr id="36" name="TextBox 35"/>
          <p:cNvSpPr txBox="1"/>
          <p:nvPr>
            <p:custDataLst>
              <p:tags r:id="rId9"/>
            </p:custDataLst>
          </p:nvPr>
        </p:nvSpPr>
        <p:spPr>
          <a:xfrm>
            <a:off x="4624739" y="3720787"/>
            <a:ext cx="3672408" cy="307621"/>
          </a:xfrm>
          <a:prstGeom prst="rect">
            <a:avLst/>
          </a:prstGeom>
          <a:noFill/>
        </p:spPr>
        <p:txBody>
          <a:bodyPr wrap="square" lIns="91286" tIns="45643" rIns="91286" bIns="45643" rtlCol="0">
            <a:spAutoFit/>
          </a:bodyPr>
          <a:lstStyle/>
          <a:p>
            <a:pPr algn="ctr"/>
            <a:r>
              <a:rPr lang="el-GR" dirty="0">
                <a:solidFill>
                  <a:srgbClr val="003366"/>
                </a:solidFill>
                <a:latin typeface="Arial "/>
              </a:rPr>
              <a:t>Εξέλιξη τιμή αργού τύπου </a:t>
            </a:r>
            <a:r>
              <a:rPr lang="en-GB" dirty="0">
                <a:solidFill>
                  <a:srgbClr val="003366"/>
                </a:solidFill>
                <a:latin typeface="Arial "/>
              </a:rPr>
              <a:t>Brent </a:t>
            </a:r>
            <a:r>
              <a:rPr lang="el-GR" dirty="0">
                <a:solidFill>
                  <a:srgbClr val="003366"/>
                </a:solidFill>
                <a:latin typeface="Arial "/>
              </a:rPr>
              <a:t>($/bbl)</a:t>
            </a:r>
          </a:p>
        </p:txBody>
      </p:sp>
      <p:graphicFrame>
        <p:nvGraphicFramePr>
          <p:cNvPr id="17" name="Chart 16"/>
          <p:cNvGraphicFramePr>
            <a:graphicFrameLocks/>
          </p:cNvGraphicFramePr>
          <p:nvPr>
            <p:extLst>
              <p:ext uri="{D42A27DB-BD31-4B8C-83A1-F6EECF244321}">
                <p14:modId xmlns:p14="http://schemas.microsoft.com/office/powerpoint/2010/main" val="149659371"/>
              </p:ext>
            </p:extLst>
          </p:nvPr>
        </p:nvGraphicFramePr>
        <p:xfrm>
          <a:off x="520957" y="3915112"/>
          <a:ext cx="3643454" cy="262613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9" name="Chart 18"/>
          <p:cNvGraphicFramePr>
            <a:graphicFrameLocks/>
          </p:cNvGraphicFramePr>
          <p:nvPr>
            <p:extLst>
              <p:ext uri="{D42A27DB-BD31-4B8C-83A1-F6EECF244321}">
                <p14:modId xmlns:p14="http://schemas.microsoft.com/office/powerpoint/2010/main" val="271293330"/>
              </p:ext>
            </p:extLst>
          </p:nvPr>
        </p:nvGraphicFramePr>
        <p:xfrm>
          <a:off x="4708598" y="3982272"/>
          <a:ext cx="3785197" cy="2402801"/>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958865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387494630"/>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80255"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 y="0"/>
                        <a:ext cx="158750" cy="158750"/>
                      </a:xfrm>
                      <a:prstGeom prst="rect">
                        <a:avLst/>
                      </a:prstGeom>
                    </p:spPr>
                  </p:pic>
                </p:oleObj>
              </mc:Fallback>
            </mc:AlternateContent>
          </a:graphicData>
        </a:graphic>
      </p:graphicFrame>
      <p:sp>
        <p:nvSpPr>
          <p:cNvPr id="9" name="Rectangle 8" hidden="1"/>
          <p:cNvSpPr/>
          <p:nvPr>
            <p:custDataLst>
              <p:tags r:id="rId3"/>
            </p:custDataLst>
          </p:nvPr>
        </p:nvSpPr>
        <p:spPr bwMode="auto">
          <a:xfrm>
            <a:off x="1"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l-GR" sz="1200" b="0">
              <a:solidFill>
                <a:srgbClr val="FFFFFF"/>
              </a:solidFill>
              <a:sym typeface="Arial"/>
            </a:endParaRPr>
          </a:p>
        </p:txBody>
      </p:sp>
      <p:sp>
        <p:nvSpPr>
          <p:cNvPr id="2" name="Title 1"/>
          <p:cNvSpPr>
            <a:spLocks noGrp="1"/>
          </p:cNvSpPr>
          <p:nvPr>
            <p:ph type="title"/>
            <p:custDataLst>
              <p:tags r:id="rId4"/>
            </p:custDataLst>
          </p:nvPr>
        </p:nvSpPr>
        <p:spPr>
          <a:xfrm>
            <a:off x="119064" y="230194"/>
            <a:ext cx="8618537" cy="954107"/>
          </a:xfrm>
        </p:spPr>
        <p:txBody>
          <a:bodyPr/>
          <a:lstStyle/>
          <a:p>
            <a:r>
              <a:rPr lang="el-GR" sz="2200" dirty="0" smtClean="0">
                <a:solidFill>
                  <a:srgbClr val="003882"/>
                </a:solidFill>
              </a:rPr>
              <a:t>ΑΝΤΑΓΩΝΙΣΤΙΚΟΤΗΤΑ ΕΥΡΩΠΑΪΚΩΝ ΔΙΥΛΙΣΤΗΡΙΩΝ</a:t>
            </a:r>
            <a:r>
              <a:rPr lang="el-GR" sz="1800" dirty="0"/>
              <a:t/>
            </a:r>
            <a:br>
              <a:rPr lang="el-GR" sz="1800" dirty="0"/>
            </a:br>
            <a:r>
              <a:rPr lang="el-GR" sz="2000" dirty="0" smtClean="0"/>
              <a:t>Τα Ευρωπαϊκά διυλιστήρια δραστηριοποιούνται σε μια άκρως ανταγωνιστική παγκόσμια αγορά προϊόντων διύλισης πετρελαίου</a:t>
            </a:r>
            <a:endParaRPr lang="en-US" sz="1800" dirty="0"/>
          </a:p>
        </p:txBody>
      </p:sp>
      <p:sp>
        <p:nvSpPr>
          <p:cNvPr id="5" name="Rectangle 3"/>
          <p:cNvSpPr txBox="1">
            <a:spLocks noChangeArrowheads="1"/>
          </p:cNvSpPr>
          <p:nvPr>
            <p:custDataLst>
              <p:tags r:id="rId5"/>
            </p:custDataLst>
          </p:nvPr>
        </p:nvSpPr>
        <p:spPr bwMode="auto">
          <a:xfrm>
            <a:off x="155965" y="1488529"/>
            <a:ext cx="8337831"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374381" lvl="1" indent="-182953" eaLnBrk="1" hangingPunct="1">
              <a:lnSpc>
                <a:spcPct val="150000"/>
              </a:lnSpc>
              <a:spcBef>
                <a:spcPct val="10000"/>
              </a:spcBef>
              <a:spcAft>
                <a:spcPct val="10000"/>
              </a:spcAft>
              <a:defRPr/>
            </a:pPr>
            <a:r>
              <a:rPr lang="el-GR" sz="2000" b="0" kern="0" dirty="0" smtClean="0">
                <a:solidFill>
                  <a:srgbClr val="000000"/>
                </a:solidFill>
              </a:rPr>
              <a:t>Το υψηλό ενεργειακό κόστος και η συμμόρφωση με τη νομοθεσία δημιουργούν σημαντικό μειονέκτημα </a:t>
            </a:r>
            <a:r>
              <a:rPr lang="el-GR" sz="2000" b="0" kern="0" dirty="0">
                <a:solidFill>
                  <a:srgbClr val="000000"/>
                </a:solidFill>
              </a:rPr>
              <a:t>έναντι </a:t>
            </a:r>
            <a:r>
              <a:rPr lang="el-GR" sz="2000" b="0" kern="0" dirty="0" smtClean="0">
                <a:solidFill>
                  <a:srgbClr val="000000"/>
                </a:solidFill>
              </a:rPr>
              <a:t>διυλιστηρίων εκτός Ε.Ε.</a:t>
            </a:r>
            <a:endParaRPr lang="el-GR" sz="2000" b="0" kern="0" dirty="0">
              <a:solidFill>
                <a:srgbClr val="000000"/>
              </a:solidFill>
            </a:endParaRPr>
          </a:p>
          <a:p>
            <a:pPr marL="374381" lvl="1" indent="-182953" eaLnBrk="1" hangingPunct="1">
              <a:lnSpc>
                <a:spcPct val="150000"/>
              </a:lnSpc>
              <a:spcBef>
                <a:spcPct val="10000"/>
              </a:spcBef>
              <a:spcAft>
                <a:spcPct val="10000"/>
              </a:spcAft>
              <a:defRPr/>
            </a:pPr>
            <a:r>
              <a:rPr lang="el-GR" sz="2000" b="0" kern="0" dirty="0" smtClean="0">
                <a:solidFill>
                  <a:srgbClr val="000000"/>
                </a:solidFill>
              </a:rPr>
              <a:t>Επιπλέον, τα </a:t>
            </a:r>
            <a:r>
              <a:rPr lang="el-GR" sz="2000" b="0" kern="0" dirty="0">
                <a:solidFill>
                  <a:srgbClr val="000000"/>
                </a:solidFill>
              </a:rPr>
              <a:t>διυλιστήρια που λειτουργούν </a:t>
            </a:r>
            <a:r>
              <a:rPr lang="el-GR" sz="2000" b="0" kern="0" dirty="0" smtClean="0">
                <a:solidFill>
                  <a:srgbClr val="000000"/>
                </a:solidFill>
              </a:rPr>
              <a:t>εκτός </a:t>
            </a:r>
            <a:r>
              <a:rPr lang="el-GR" sz="2000" b="0" kern="0" dirty="0">
                <a:solidFill>
                  <a:srgbClr val="000000"/>
                </a:solidFill>
              </a:rPr>
              <a:t>Ε.Ε έχουν </a:t>
            </a:r>
            <a:r>
              <a:rPr lang="el-GR" sz="2000" b="0" kern="0" dirty="0" smtClean="0">
                <a:solidFill>
                  <a:srgbClr val="000000"/>
                </a:solidFill>
              </a:rPr>
              <a:t>υψηλότερες </a:t>
            </a:r>
            <a:r>
              <a:rPr lang="el-GR" sz="2000" b="0" kern="0" dirty="0">
                <a:solidFill>
                  <a:srgbClr val="000000"/>
                </a:solidFill>
              </a:rPr>
              <a:t>εκπομπές CO2</a:t>
            </a:r>
            <a:r>
              <a:rPr lang="el-GR" sz="2000" b="0" kern="0" dirty="0" smtClean="0">
                <a:solidFill>
                  <a:srgbClr val="000000"/>
                </a:solidFill>
              </a:rPr>
              <a:t>, χαμηλότερο εργατικό κόστος και έξοδα συντήρησης. </a:t>
            </a:r>
          </a:p>
          <a:p>
            <a:pPr marL="374381" lvl="1" indent="-182953" eaLnBrk="1" hangingPunct="1">
              <a:lnSpc>
                <a:spcPct val="150000"/>
              </a:lnSpc>
              <a:spcBef>
                <a:spcPct val="10000"/>
              </a:spcBef>
              <a:spcAft>
                <a:spcPct val="10000"/>
              </a:spcAft>
              <a:defRPr/>
            </a:pPr>
            <a:r>
              <a:rPr lang="el-GR" sz="2000" b="0" kern="0" dirty="0" smtClean="0">
                <a:solidFill>
                  <a:srgbClr val="000000"/>
                </a:solidFill>
              </a:rPr>
              <a:t>Τα </a:t>
            </a:r>
            <a:r>
              <a:rPr lang="el-GR" sz="2000" b="0" kern="0" dirty="0">
                <a:solidFill>
                  <a:srgbClr val="000000"/>
                </a:solidFill>
              </a:rPr>
              <a:t>διυλιστήρια της </a:t>
            </a:r>
            <a:r>
              <a:rPr lang="el-GR" sz="2000" b="0" kern="0" dirty="0" smtClean="0">
                <a:solidFill>
                  <a:srgbClr val="000000"/>
                </a:solidFill>
              </a:rPr>
              <a:t>Ε.Ε. υπολείπονται σε μεικτό περιθώριο κατά </a:t>
            </a:r>
            <a:r>
              <a:rPr lang="el-GR" sz="2000" b="0" kern="0" dirty="0">
                <a:solidFill>
                  <a:srgbClr val="000000"/>
                </a:solidFill>
              </a:rPr>
              <a:t>σχεδόν </a:t>
            </a:r>
            <a:r>
              <a:rPr lang="el-GR" sz="2000" b="0" kern="0" dirty="0" smtClean="0">
                <a:solidFill>
                  <a:srgbClr val="000000"/>
                </a:solidFill>
              </a:rPr>
              <a:t>$4/</a:t>
            </a:r>
            <a:r>
              <a:rPr lang="en-GB" sz="2000" b="0" kern="0" dirty="0" err="1">
                <a:solidFill>
                  <a:srgbClr val="000000"/>
                </a:solidFill>
              </a:rPr>
              <a:t>bbl</a:t>
            </a:r>
            <a:r>
              <a:rPr lang="el-GR" sz="2000" b="0" kern="0" dirty="0" smtClean="0">
                <a:solidFill>
                  <a:srgbClr val="000000"/>
                </a:solidFill>
              </a:rPr>
              <a:t> </a:t>
            </a:r>
            <a:r>
              <a:rPr lang="el-GR" sz="2000" b="0" kern="0" dirty="0">
                <a:solidFill>
                  <a:srgbClr val="000000"/>
                </a:solidFill>
              </a:rPr>
              <a:t>σε σχέση με </a:t>
            </a:r>
            <a:r>
              <a:rPr lang="el-GR" sz="2000" b="0" kern="0" dirty="0" smtClean="0">
                <a:solidFill>
                  <a:srgbClr val="000000"/>
                </a:solidFill>
              </a:rPr>
              <a:t>διυλιστήρια </a:t>
            </a:r>
            <a:r>
              <a:rPr lang="el-GR" sz="2000" b="0" kern="0" dirty="0">
                <a:solidFill>
                  <a:srgbClr val="000000"/>
                </a:solidFill>
              </a:rPr>
              <a:t>στη Μέση </a:t>
            </a:r>
            <a:r>
              <a:rPr lang="el-GR" sz="2000" b="0" kern="0" dirty="0" smtClean="0">
                <a:solidFill>
                  <a:srgbClr val="000000"/>
                </a:solidFill>
              </a:rPr>
              <a:t>Ανατολή*. Το κόστος συμμόρφωσης με τη νομοθεσία</a:t>
            </a:r>
            <a:r>
              <a:rPr lang="en-GB" sz="2000" b="0" kern="0" dirty="0" smtClean="0">
                <a:solidFill>
                  <a:srgbClr val="000000"/>
                </a:solidFill>
              </a:rPr>
              <a:t> </a:t>
            </a:r>
            <a:r>
              <a:rPr lang="el-GR" sz="2000" b="0" kern="0" dirty="0" smtClean="0">
                <a:solidFill>
                  <a:srgbClr val="000000"/>
                </a:solidFill>
              </a:rPr>
              <a:t>εκτιμάται*</a:t>
            </a:r>
            <a:r>
              <a:rPr lang="en-GB" sz="2000" b="0" kern="0" dirty="0" smtClean="0">
                <a:solidFill>
                  <a:srgbClr val="000000"/>
                </a:solidFill>
              </a:rPr>
              <a:t> </a:t>
            </a:r>
            <a:r>
              <a:rPr lang="el-GR" sz="2000" b="0" kern="0" dirty="0" smtClean="0">
                <a:solidFill>
                  <a:srgbClr val="000000"/>
                </a:solidFill>
              </a:rPr>
              <a:t>στα </a:t>
            </a:r>
            <a:r>
              <a:rPr lang="el-GR" sz="2000" b="0" kern="0" dirty="0">
                <a:solidFill>
                  <a:srgbClr val="000000"/>
                </a:solidFill>
              </a:rPr>
              <a:t>$0,5/</a:t>
            </a:r>
            <a:r>
              <a:rPr lang="en-GB" sz="2000" b="0" kern="0" dirty="0" err="1">
                <a:solidFill>
                  <a:srgbClr val="000000"/>
                </a:solidFill>
              </a:rPr>
              <a:t>bbl</a:t>
            </a:r>
            <a:endParaRPr lang="en-US" sz="2000" b="0" kern="0" baseline="30000" dirty="0" smtClean="0">
              <a:solidFill>
                <a:srgbClr val="000000"/>
              </a:solidFill>
            </a:endParaRPr>
          </a:p>
        </p:txBody>
      </p:sp>
      <p:cxnSp>
        <p:nvCxnSpPr>
          <p:cNvPr id="11" name="Straight Connector 10"/>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7</a:t>
            </a:fld>
            <a:endParaRPr lang="en-US" sz="1000" b="0" dirty="0">
              <a:solidFill>
                <a:srgbClr val="000000"/>
              </a:solidFill>
            </a:endParaRPr>
          </a:p>
        </p:txBody>
      </p:sp>
      <p:sp>
        <p:nvSpPr>
          <p:cNvPr id="8" name="Text Box 41"/>
          <p:cNvSpPr txBox="1">
            <a:spLocks noChangeArrowheads="1"/>
          </p:cNvSpPr>
          <p:nvPr>
            <p:custDataLst>
              <p:tags r:id="rId8"/>
            </p:custDataLst>
          </p:nvPr>
        </p:nvSpPr>
        <p:spPr bwMode="auto">
          <a:xfrm>
            <a:off x="-47462" y="6494294"/>
            <a:ext cx="4392613" cy="39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6" tIns="45648" rIns="91296" bIns="45648">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spcBef>
                <a:spcPts val="200"/>
              </a:spcBef>
            </a:pPr>
            <a:r>
              <a:rPr lang="el-GR" sz="900" b="0" dirty="0">
                <a:solidFill>
                  <a:srgbClr val="000000"/>
                </a:solidFill>
              </a:rPr>
              <a:t>(*) </a:t>
            </a:r>
            <a:r>
              <a:rPr lang="en-GB" sz="900" b="0" dirty="0" smtClean="0">
                <a:solidFill>
                  <a:srgbClr val="000000"/>
                </a:solidFill>
              </a:rPr>
              <a:t>Solomon</a:t>
            </a:r>
            <a:r>
              <a:rPr lang="el-GR" sz="900" b="0" dirty="0" smtClean="0">
                <a:solidFill>
                  <a:srgbClr val="000000"/>
                </a:solidFill>
              </a:rPr>
              <a:t>, </a:t>
            </a:r>
            <a:r>
              <a:rPr lang="en-GB" sz="900" b="0" dirty="0" smtClean="0">
                <a:solidFill>
                  <a:srgbClr val="000000"/>
                </a:solidFill>
              </a:rPr>
              <a:t>Fuels Europe</a:t>
            </a:r>
            <a:endParaRPr lang="el-GR" sz="900" b="0" dirty="0" smtClean="0">
              <a:solidFill>
                <a:srgbClr val="000000"/>
              </a:solidFill>
            </a:endParaRPr>
          </a:p>
          <a:p>
            <a:pPr eaLnBrk="1" hangingPunct="1">
              <a:spcBef>
                <a:spcPts val="200"/>
              </a:spcBef>
            </a:pPr>
            <a:endParaRPr lang="en-GB" sz="900" b="0" dirty="0">
              <a:solidFill>
                <a:srgbClr val="000000"/>
              </a:solidFill>
            </a:endParaRPr>
          </a:p>
        </p:txBody>
      </p:sp>
    </p:spTree>
    <p:extLst>
      <p:ext uri="{BB962C8B-B14F-4D97-AF65-F5344CB8AC3E}">
        <p14:creationId xmlns:p14="http://schemas.microsoft.com/office/powerpoint/2010/main" val="4277833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596038809"/>
              </p:ex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18536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437" y="1557"/>
                        <a:ext cx="1436" cy="1555"/>
                      </a:xfrm>
                      <a:prstGeom prst="rect">
                        <a:avLst/>
                      </a:prstGeom>
                    </p:spPr>
                  </p:pic>
                </p:oleObj>
              </mc:Fallback>
            </mc:AlternateContent>
          </a:graphicData>
        </a:graphic>
      </p:graphicFrame>
      <p:pic>
        <p:nvPicPr>
          <p:cNvPr id="65607" name="Picture 71"/>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581006" y="1425813"/>
            <a:ext cx="5704310" cy="492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custDataLst>
              <p:tags r:id="rId4"/>
            </p:custDataLst>
          </p:nvPr>
        </p:nvGrpSpPr>
        <p:grpSpPr>
          <a:xfrm>
            <a:off x="375758" y="3843080"/>
            <a:ext cx="1512168" cy="2878395"/>
            <a:chOff x="776536" y="3368983"/>
            <a:chExt cx="1224137" cy="3108523"/>
          </a:xfrm>
        </p:grpSpPr>
        <p:sp>
          <p:nvSpPr>
            <p:cNvPr id="36" name="Slide Number Placeholder 4"/>
            <p:cNvSpPr txBox="1">
              <a:spLocks/>
            </p:cNvSpPr>
            <p:nvPr/>
          </p:nvSpPr>
          <p:spPr bwMode="auto">
            <a:xfrm>
              <a:off x="1413992" y="5866558"/>
              <a:ext cx="3746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defPPr>
                <a:defRPr lang="el-GR"/>
              </a:defPPr>
              <a:lvl1pPr marL="0" algn="r" defTabSz="914400" rtl="0" eaLnBrk="1" latinLnBrk="0" hangingPunct="1">
                <a:spcBef>
                  <a:spcPct val="0"/>
                </a:spcBef>
                <a:defRPr sz="900" kern="1200">
                  <a:solidFill>
                    <a:srgbClr val="DDF2F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Aft>
                  <a:spcPts val="0"/>
                </a:spcAft>
              </a:pPr>
              <a:fld id="{1E8ABBE6-4C36-47F6-AE59-C8AEFCA572CA}" type="slidenum">
                <a:rPr lang="en-GB" altLang="el-GR" b="0" i="0" smtClean="0">
                  <a:latin typeface="Frutiger 55 Roman"/>
                </a:rPr>
                <a:pPr fontAlgn="auto">
                  <a:spcAft>
                    <a:spcPts val="0"/>
                  </a:spcAft>
                </a:pPr>
                <a:t>8</a:t>
              </a:fld>
              <a:endParaRPr lang="en-GB" altLang="el-GR" b="0" i="0">
                <a:latin typeface="Frutiger 55 Roman"/>
              </a:endParaRPr>
            </a:p>
          </p:txBody>
        </p:sp>
        <p:sp>
          <p:nvSpPr>
            <p:cNvPr id="37" name="Rectangle 36"/>
            <p:cNvSpPr/>
            <p:nvPr/>
          </p:nvSpPr>
          <p:spPr bwMode="auto">
            <a:xfrm>
              <a:off x="776536" y="3368983"/>
              <a:ext cx="1224136" cy="2981854"/>
            </a:xfrm>
            <a:prstGeom prst="rect">
              <a:avLst/>
            </a:prstGeom>
            <a:solidFill>
              <a:srgbClr val="FFFFFF">
                <a:alpha val="65000"/>
              </a:srgbClr>
            </a:solidFill>
            <a:ln w="28575" cap="flat" cmpd="sng" algn="ctr">
              <a:solidFill>
                <a:srgbClr val="00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855421" eaLnBrk="0" fontAlgn="auto" hangingPunct="0">
                <a:spcBef>
                  <a:spcPts val="0"/>
                </a:spcBef>
                <a:spcAft>
                  <a:spcPts val="0"/>
                </a:spcAft>
                <a:defRPr/>
              </a:pPr>
              <a:endParaRPr lang="el-GR" sz="1700" b="0" kern="0">
                <a:solidFill>
                  <a:srgbClr val="000000"/>
                </a:solidFill>
                <a:latin typeface="Frutiger 55 Roman" pitchFamily="34" charset="0"/>
              </a:endParaRPr>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3419" y="3405847"/>
              <a:ext cx="347815" cy="327980"/>
            </a:xfrm>
            <a:prstGeom prst="rect">
              <a:avLst/>
            </a:prstGeom>
          </p:spPr>
        </p:pic>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9775" y="3837895"/>
              <a:ext cx="361460" cy="361461"/>
            </a:xfrm>
            <a:prstGeom prst="rect">
              <a:avLst/>
            </a:prstGeom>
          </p:spPr>
        </p:pic>
        <p:sp>
          <p:nvSpPr>
            <p:cNvPr id="40" name="Rectangle 159"/>
            <p:cNvSpPr>
              <a:spLocks noChangeArrowheads="1"/>
            </p:cNvSpPr>
            <p:nvPr/>
          </p:nvSpPr>
          <p:spPr bwMode="auto">
            <a:xfrm>
              <a:off x="1184582" y="3533813"/>
              <a:ext cx="657165"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Κλείσιμο </a:t>
              </a:r>
              <a:r>
                <a:rPr lang="en-US" altLang="el-GR" sz="900" b="0" kern="0" dirty="0">
                  <a:solidFill>
                    <a:srgbClr val="000000"/>
                  </a:solidFill>
                </a:rPr>
                <a:t>(7)</a:t>
              </a:r>
            </a:p>
          </p:txBody>
        </p:sp>
        <p:sp>
          <p:nvSpPr>
            <p:cNvPr id="41" name="Rectangle 159"/>
            <p:cNvSpPr>
              <a:spLocks noChangeArrowheads="1"/>
            </p:cNvSpPr>
            <p:nvPr/>
          </p:nvSpPr>
          <p:spPr bwMode="auto">
            <a:xfrm>
              <a:off x="1191233" y="3902069"/>
              <a:ext cx="809440" cy="4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Μείωση Δυναμικότητας</a:t>
              </a:r>
              <a:r>
                <a:rPr lang="en-US" altLang="el-GR" sz="900" b="0" kern="0" dirty="0">
                  <a:solidFill>
                    <a:srgbClr val="000000"/>
                  </a:solidFill>
                </a:rPr>
                <a:t>(4)</a:t>
              </a:r>
            </a:p>
          </p:txBody>
        </p:sp>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7548" y="4366983"/>
              <a:ext cx="249128" cy="249128"/>
            </a:xfrm>
            <a:prstGeom prst="rect">
              <a:avLst/>
            </a:prstGeom>
          </p:spPr>
        </p:pic>
        <p:sp>
          <p:nvSpPr>
            <p:cNvPr id="43" name="Rectangle 159"/>
            <p:cNvSpPr>
              <a:spLocks noChangeArrowheads="1"/>
            </p:cNvSpPr>
            <p:nvPr/>
          </p:nvSpPr>
          <p:spPr bwMode="auto">
            <a:xfrm>
              <a:off x="1184582" y="4328079"/>
              <a:ext cx="73784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αποθηκευτικό χώρο</a:t>
              </a:r>
              <a:r>
                <a:rPr lang="en-US" altLang="el-GR" sz="900" b="0" kern="0" dirty="0">
                  <a:solidFill>
                    <a:srgbClr val="000000"/>
                  </a:solidFill>
                </a:rPr>
                <a:t>(10)</a:t>
              </a:r>
            </a:p>
          </p:txBody>
        </p:sp>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3420" y="4808296"/>
              <a:ext cx="347814" cy="325743"/>
            </a:xfrm>
            <a:prstGeom prst="rect">
              <a:avLst/>
            </a:prstGeom>
          </p:spPr>
        </p:pic>
        <p:sp>
          <p:nvSpPr>
            <p:cNvPr id="45" name="Rectangle 159"/>
            <p:cNvSpPr>
              <a:spLocks noChangeArrowheads="1"/>
            </p:cNvSpPr>
            <p:nvPr/>
          </p:nvSpPr>
          <p:spPr bwMode="auto">
            <a:xfrm>
              <a:off x="1184582" y="4854931"/>
              <a:ext cx="73784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a:t>
              </a:r>
              <a:r>
                <a:rPr lang="en-US" altLang="el-GR" sz="900" b="0" kern="0" dirty="0">
                  <a:solidFill>
                    <a:srgbClr val="000000"/>
                  </a:solidFill>
                </a:rPr>
                <a:t> </a:t>
              </a:r>
              <a:r>
                <a:rPr lang="en-US" altLang="el-GR" sz="900" b="0" kern="0" dirty="0" smtClean="0">
                  <a:solidFill>
                    <a:srgbClr val="000000"/>
                  </a:solidFill>
                </a:rPr>
                <a:t>Bio</a:t>
              </a:r>
              <a:r>
                <a:rPr lang="el-GR" altLang="el-GR" sz="900" b="0" kern="0" dirty="0" smtClean="0">
                  <a:solidFill>
                    <a:srgbClr val="000000"/>
                  </a:solidFill>
                </a:rPr>
                <a:t>-</a:t>
              </a:r>
              <a:r>
                <a:rPr lang="en-US" altLang="el-GR" sz="900" b="0" kern="0" dirty="0" smtClean="0">
                  <a:solidFill>
                    <a:srgbClr val="000000"/>
                  </a:solidFill>
                </a:rPr>
                <a:t>refinery </a:t>
              </a:r>
              <a:r>
                <a:rPr lang="en-US" altLang="el-GR" sz="900" b="0" kern="0" dirty="0">
                  <a:solidFill>
                    <a:srgbClr val="000000"/>
                  </a:solidFill>
                </a:rPr>
                <a:t>(2)</a:t>
              </a:r>
            </a:p>
          </p:txBody>
        </p:sp>
        <p:pic>
          <p:nvPicPr>
            <p:cNvPr id="46" name="Picture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3419" y="5420423"/>
              <a:ext cx="347813" cy="292540"/>
            </a:xfrm>
            <a:prstGeom prst="rect">
              <a:avLst/>
            </a:prstGeom>
          </p:spPr>
        </p:pic>
        <p:sp>
          <p:nvSpPr>
            <p:cNvPr id="47" name="Rectangle 159"/>
            <p:cNvSpPr>
              <a:spLocks noChangeArrowheads="1"/>
            </p:cNvSpPr>
            <p:nvPr/>
          </p:nvSpPr>
          <p:spPr bwMode="auto">
            <a:xfrm>
              <a:off x="1171528" y="5361325"/>
              <a:ext cx="770853" cy="5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εργοστάσιο Πετροχημικών</a:t>
              </a:r>
              <a:r>
                <a:rPr lang="en-US" altLang="el-GR" sz="900" b="0" kern="0" dirty="0">
                  <a:solidFill>
                    <a:srgbClr val="000000"/>
                  </a:solidFill>
                </a:rPr>
                <a:t>(1)</a:t>
              </a:r>
            </a:p>
          </p:txBody>
        </p:sp>
        <p:pic>
          <p:nvPicPr>
            <p:cNvPr id="48" name="Picture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3420" y="5939639"/>
              <a:ext cx="347815" cy="293257"/>
            </a:xfrm>
            <a:prstGeom prst="rect">
              <a:avLst/>
            </a:prstGeom>
          </p:spPr>
        </p:pic>
        <p:sp>
          <p:nvSpPr>
            <p:cNvPr id="49" name="Rectangle 159"/>
            <p:cNvSpPr>
              <a:spLocks noChangeArrowheads="1"/>
            </p:cNvSpPr>
            <p:nvPr/>
          </p:nvSpPr>
          <p:spPr bwMode="auto">
            <a:xfrm>
              <a:off x="1184582" y="5912255"/>
              <a:ext cx="737844" cy="5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εργοστάσιο Λιπαντικών </a:t>
              </a:r>
              <a:r>
                <a:rPr lang="en-US" altLang="el-GR" sz="900" b="0" kern="0" dirty="0">
                  <a:solidFill>
                    <a:srgbClr val="000000"/>
                  </a:solidFill>
                </a:rPr>
                <a:t>(2)</a:t>
              </a:r>
            </a:p>
          </p:txBody>
        </p:sp>
      </p:grpSp>
      <p:sp>
        <p:nvSpPr>
          <p:cNvPr id="21" name="Slide Number Placeholder 3"/>
          <p:cNvSpPr txBox="1">
            <a:spLocks noGrp="1"/>
          </p:cNvSpPr>
          <p:nvPr>
            <p:custDataLst>
              <p:tags r:id="rId5"/>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8</a:t>
            </a:fld>
            <a:endParaRPr lang="en-US" sz="1000" b="0" dirty="0">
              <a:solidFill>
                <a:srgbClr val="000000"/>
              </a:solidFill>
            </a:endParaRPr>
          </a:p>
        </p:txBody>
      </p:sp>
      <p:sp>
        <p:nvSpPr>
          <p:cNvPr id="22" name="Rectangle 342"/>
          <p:cNvSpPr>
            <a:spLocks noChangeArrowheads="1"/>
          </p:cNvSpPr>
          <p:nvPr>
            <p:custDataLst>
              <p:tags r:id="rId6"/>
            </p:custDataLst>
          </p:nvPr>
        </p:nvSpPr>
        <p:spPr bwMode="auto">
          <a:xfrm>
            <a:off x="6417121" y="1383979"/>
            <a:ext cx="232047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14300" indent="-114300" algn="l">
              <a:spcBef>
                <a:spcPct val="20000"/>
              </a:spcBef>
              <a:buFontTx/>
              <a:buChar char="•"/>
            </a:pPr>
            <a:r>
              <a:rPr lang="el-GR" sz="2000" b="0" dirty="0" smtClean="0">
                <a:solidFill>
                  <a:schemeClr val="tx1"/>
                </a:solidFill>
              </a:rPr>
              <a:t> Λόγω</a:t>
            </a:r>
            <a:r>
              <a:rPr lang="en-GB" sz="2000" b="0" dirty="0" smtClean="0">
                <a:solidFill>
                  <a:schemeClr val="tx1"/>
                </a:solidFill>
              </a:rPr>
              <a:t> </a:t>
            </a:r>
            <a:r>
              <a:rPr lang="el-GR" sz="2000" b="0" dirty="0">
                <a:solidFill>
                  <a:schemeClr val="tx1"/>
                </a:solidFill>
              </a:rPr>
              <a:t>υπερπροσφοράς </a:t>
            </a:r>
            <a:r>
              <a:rPr lang="el-GR" sz="2000" b="0" dirty="0" smtClean="0">
                <a:solidFill>
                  <a:schemeClr val="tx1"/>
                </a:solidFill>
              </a:rPr>
              <a:t>δυναμικότητας, </a:t>
            </a:r>
            <a:r>
              <a:rPr lang="el-GR" sz="2000" b="0" dirty="0">
                <a:solidFill>
                  <a:schemeClr val="tx1"/>
                </a:solidFill>
              </a:rPr>
              <a:t>πολλά διυλιστήρια στην Ευρώπη κλείνουν, πωλούνται ή μετατρέπονται σε αποθηκευτικούς </a:t>
            </a:r>
            <a:r>
              <a:rPr lang="el-GR" sz="2000" b="0" dirty="0" smtClean="0">
                <a:solidFill>
                  <a:schemeClr val="tx1"/>
                </a:solidFill>
              </a:rPr>
              <a:t>χώρους</a:t>
            </a:r>
          </a:p>
        </p:txBody>
      </p:sp>
      <p:sp>
        <p:nvSpPr>
          <p:cNvPr id="24" name="Title 1"/>
          <p:cNvSpPr>
            <a:spLocks noGrp="1"/>
          </p:cNvSpPr>
          <p:nvPr>
            <p:ph type="title"/>
            <p:custDataLst>
              <p:tags r:id="rId7"/>
            </p:custDataLst>
          </p:nvPr>
        </p:nvSpPr>
        <p:spPr>
          <a:xfrm>
            <a:off x="119064" y="163929"/>
            <a:ext cx="8754143" cy="1261884"/>
          </a:xfrm>
        </p:spPr>
        <p:txBody>
          <a:bodyPr/>
          <a:lstStyle/>
          <a:p>
            <a:r>
              <a:rPr lang="el-GR" sz="2200" dirty="0" smtClean="0">
                <a:solidFill>
                  <a:srgbClr val="003882"/>
                </a:solidFill>
              </a:rPr>
              <a:t>ΑΝΤΑΓΩΝΙΣΤΙΚΟΤΗΤΑ ΕΥΡΩΠΑΪΚΩΝ ΔΙΥΛΙΣΤΗΡΙΩΝ</a:t>
            </a:r>
            <a:r>
              <a:rPr lang="el-GR" sz="1800" dirty="0"/>
              <a:t/>
            </a:r>
            <a:br>
              <a:rPr lang="el-GR" sz="1800" dirty="0"/>
            </a:br>
            <a:r>
              <a:rPr lang="el-GR" sz="2000" dirty="0"/>
              <a:t>Από το </a:t>
            </a:r>
            <a:r>
              <a:rPr lang="el-GR" sz="2000" dirty="0" smtClean="0"/>
              <a:t>2008, η </a:t>
            </a:r>
            <a:r>
              <a:rPr lang="el-GR" sz="2000" dirty="0" err="1" smtClean="0"/>
              <a:t>διυλιστική</a:t>
            </a:r>
            <a:r>
              <a:rPr lang="el-GR" sz="2000" dirty="0" smtClean="0"/>
              <a:t> δυναμικότητα </a:t>
            </a:r>
            <a:r>
              <a:rPr lang="el-GR" sz="2000" dirty="0"/>
              <a:t>στην Ευρώπη έχει μειωθεί </a:t>
            </a:r>
            <a:r>
              <a:rPr lang="el-GR" sz="2000" dirty="0" smtClean="0"/>
              <a:t>κατά</a:t>
            </a:r>
            <a:r>
              <a:rPr lang="en-US" sz="2000" dirty="0" smtClean="0"/>
              <a:t> 26 </a:t>
            </a:r>
            <a:r>
              <a:rPr lang="el-GR" sz="2000" dirty="0" smtClean="0"/>
              <a:t>διυλιστήρια  </a:t>
            </a:r>
            <a:r>
              <a:rPr lang="en-US" sz="2000" dirty="0" smtClean="0"/>
              <a:t>(</a:t>
            </a:r>
            <a:r>
              <a:rPr lang="el-GR" sz="2000" dirty="0" smtClean="0"/>
              <a:t>2,6εκατ. </a:t>
            </a:r>
            <a:r>
              <a:rPr lang="el-GR" sz="2000" dirty="0" err="1" smtClean="0"/>
              <a:t>βαρ</a:t>
            </a:r>
            <a:r>
              <a:rPr lang="el-GR" sz="2000" dirty="0" smtClean="0"/>
              <a:t>/</a:t>
            </a:r>
            <a:r>
              <a:rPr lang="el-GR" sz="2000" dirty="0" err="1" smtClean="0"/>
              <a:t>ημ</a:t>
            </a:r>
            <a:r>
              <a:rPr lang="el-GR" sz="2000" dirty="0" smtClean="0"/>
              <a:t>.</a:t>
            </a:r>
            <a:r>
              <a:rPr lang="en-US" sz="2000" dirty="0"/>
              <a:t>)</a:t>
            </a:r>
            <a:r>
              <a:rPr lang="el-GR" sz="2000" dirty="0" smtClean="0"/>
              <a:t> ~</a:t>
            </a:r>
            <a:r>
              <a:rPr lang="el-GR" sz="2000" dirty="0"/>
              <a:t>40% της </a:t>
            </a:r>
            <a:r>
              <a:rPr lang="el-GR" sz="2000" dirty="0" smtClean="0"/>
              <a:t>δυναμικότητας </a:t>
            </a:r>
            <a:r>
              <a:rPr lang="el-GR" sz="2000" dirty="0"/>
              <a:t>που </a:t>
            </a:r>
            <a:r>
              <a:rPr lang="el-GR" sz="2000" dirty="0" smtClean="0"/>
              <a:t>αποσύρθηκε</a:t>
            </a:r>
            <a:r>
              <a:rPr lang="en-US" sz="2000" dirty="0" smtClean="0"/>
              <a:t> </a:t>
            </a:r>
            <a:r>
              <a:rPr lang="el-GR" sz="2000" dirty="0" smtClean="0"/>
              <a:t>παγκοσμίως</a:t>
            </a:r>
            <a:endParaRPr lang="en-US" sz="1800" dirty="0"/>
          </a:p>
        </p:txBody>
      </p:sp>
      <p:cxnSp>
        <p:nvCxnSpPr>
          <p:cNvPr id="25" name="Straight Connector 24"/>
          <p:cNvCxnSpPr/>
          <p:nvPr>
            <p:custDataLst>
              <p:tags r:id="rId8"/>
            </p:custDataLst>
          </p:nvPr>
        </p:nvCxnSpPr>
        <p:spPr bwMode="auto">
          <a:xfrm>
            <a:off x="119063" y="480417"/>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1146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3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3&quot;&gt;&lt;elem m_fUsage=&quot;2.58803100000000040000E+000&quot;&gt;&lt;m_ppcolschidx val=&quot;0&quot;/&gt;&lt;m_rgb r=&quot;0&quot; g=&quot;33&quot; b=&quot;66&quot;/&gt;&lt;/elem&gt;&lt;elem m_fUsage=&quot;2.10729690000000010000E+000&quot;&gt;&lt;m_ppcolschidx val=&quot;0&quot;/&gt;&lt;m_rgb r=&quot;c7&quot; g=&quot;e0&quot; b=&quot;fb&quot;/&gt;&lt;/elem&gt;&lt;elem m_fUsage=&quot;1.00000000000000000000E+000&quot;&gt;&lt;m_ppcolschidx val=&quot;0&quot;/&gt;&lt;m_rgb r=&quot;91&quot; g=&quot;b0&quot; b=&quot;ff&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1/%y&lt;/m_strFormatTime&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
</p:tagLst>
</file>

<file path=ppt/tags/tag10.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0oKr5NCIU.4FWkTDGb4U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BZNfJ8.PkmJaFQyvv_FE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DtPq5jFM0Kpx_Aw5ZK61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D8cl2OH0qFFMZM1dDgP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XqQFSf.LM0KnevxygLQcS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7a5y14NhUuNurvA2y21D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6rpHfFP.gk27GbdSGQA_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nk59weLc0GgpMm14bcMV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O9m0oEcgEOPdt3SYjnR1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PMW1ebce_0ilz_XVs1Xsv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6AM6INgrk6WQ6x_3.NwR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sDM2OAuQka9ex4HELvek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mGqGYKxWkmpCjEp97lNI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jU95_H186UC3yCZZEhr.n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61Rbas6nkOqfdKHzv3Al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wLoIM3m0275BbKDwVvf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k3veuNBLlEez2HDRjo8AY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0axs3sGRUe1QLdz3xXtc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qPhA8lewk6B7QMXXyOJg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cf3.4Z1dEiIKNMGBV43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w0Vae4cF5EiAWDFuPoCT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euHsM6UNj06.AQ8g1Bq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un7ABu2TeUSUtwnSisl9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IgMX3movxE2sUFkTpEIUd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2eb27y4xOUetY8DJxVT9O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RsxZkuPW0mjmPPUqgkJZ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931yJ.DX3EqSffH.Q2m52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GF741GBedEaOQG.pMIfZa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8fzFYQl5GUGVDohRLqrhE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BO12ojiClk2SXboxSXFY1Q"/>
</p:tagLst>
</file>

<file path=ppt/tags/tag1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sbYz5UG_9ka94D5mLsRGj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8lff4Vy8EE.8JKLosxhW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NwKXtmeD5ECE28fU9CkF_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sWT34QLo5E2c8NErdrW7_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Qp79GhDjGUuCtmec5pTDG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B71FmZSebUyzTc9aETpL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toJcEfrglEiwCIh0iv4WG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PGMVjaV9FUuTGh7b4B7yl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o13nQUliLk6fWZKdUBmReA"/>
</p:tagLst>
</file>

<file path=ppt/tags/tag1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44x7bH4ZWEynafHQiFcF4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t3QKXTGwfEaoCW9uLP9Cj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DnyJyRdlQkGjJ9uHiHctH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Zz0_MxvWXU2rvWME4hT..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9rRxT5S..ESNts8dBRpkh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yuftTFJrvUa1hH0N4N6m4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Rt5vlEy7Ey9NuByUVq1R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NiJZbZe4sEKY9gMmp.WJQ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MkIU5ILSUq_OeHg5l2H6w"/>
</p:tagLst>
</file>

<file path=ppt/tags/tag15.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e54GmXCZ90ujE_KC27iee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DnYCFMJH50OYCaoOqLqHN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iTxuj6iFMkCz0tOF3VvJs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JXKXwmZSkEqQylt_.pScm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kqt.HfWcxUqf6.ZhbsZAL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5A26BOwnECEBpB5Xqco3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4a3y4CG5EOoVCX1v7pOb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zhUZ4IN8TEKAcMbRPsDwe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KDndBXoX6kOquORu0axJ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Cngt3XMkKEyccxt1vp.knQ"/>
</p:tagLst>
</file>

<file path=ppt/tags/tag1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dyT0wATkvkK81b3l107za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UPD.YyNuzkCDQFH6D2jeK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qnmKAcwt0U.4N437MHn.b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uuThEYjtN0qnBaeVnTXfy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4IwGrcl1mkq0mqH_GY0_L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HVtjoi50U62DN3rbVnIr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EJsSP_8b0KI9zjX7eNVl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1PlPU3kP_U6uQQ4ZE1qJ1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4pHsZEs1kqlkMVm7__Ddw"/>
</p:tagLst>
</file>

<file path=ppt/tags/tag17.xml><?xml version="1.0" encoding="utf-8"?>
<p:tagLst xmlns:a="http://schemas.openxmlformats.org/drawingml/2006/main" xmlns:r="http://schemas.openxmlformats.org/officeDocument/2006/relationships" xmlns:p="http://schemas.openxmlformats.org/presentationml/2006/main">
  <p:tag name="RESIZE" val="Yes"/>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DMiCmncA6Eem92senxXY1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enuMq.7K5EGfHxLSL0Teh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5LG4Ty9UYUywZ9XjFmMnl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T4SIRVJycEKbOcWrMuDZm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ejWwsMsUZ0yU7NTpW8s.Jw"/>
</p:tagLst>
</file>

<file path=ppt/tags/tag18.xml><?xml version="1.0" encoding="utf-8"?>
<p:tagLst xmlns:a="http://schemas.openxmlformats.org/drawingml/2006/main" xmlns:r="http://schemas.openxmlformats.org/officeDocument/2006/relationships" xmlns:p="http://schemas.openxmlformats.org/presentationml/2006/main">
  <p:tag name="RESIZE" val="Yes"/>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WGNDhcfZT0WzUREUEe4fo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gtaBQXe1GkqQ.BgywvMlm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DJuaAPf.0Of14j3hor0a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va9Az3rVEUOggLey3eyjp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GnokE7TnlkGNI1bMa_J_b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0PhBxIo2SEKuYGT3hFt8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PRErNMj4GUCsXufGyfLvk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sZ3TwJTAq0q6X_bawPIvb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ZB.Ac2SUk0KRJUJp9_eYW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BXXttGpmgkax9ps0tv4fR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8gyoYksRTkaP5OPIWsBA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Lsjf0bG75UepNvmDSckof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hRaSdeSM0GWGnoP6QMqz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gg9pErfFdEqsiVk8GgSNL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WuxU6lVHEekzG566teeO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k.GGuX_EZESOF9.VZh_m0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7560fpKLkyRLw.w52h_T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sJ8YQzMT0WNIIjz2K3_L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vqS5QhymEUKSmlaMF8zfi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AFPSFKQPPUea.B7Xqujdn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wEfHHj_5uEWC1sNRXVb0T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4PmRO5imqEOEA2i_tj7p9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BRWzW7cDAU6lmI0LVrbkw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J1oPa3g350ehD48I40QM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SwHN1rt1.UCH0hmOFVMhe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PR4Nn1OeAkeAUuku80DBD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AFPSFKQPPUea.B7Xqujdn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xisjVJQz8kaAt3uR5ih9q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Z9EyoJ3hhEmBFXP7jtgGJ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GDbEiTzRaUioolf6bmhHS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ZZgfIpXtk6W8dkMYDZAV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8X_.L_wHakC5EymIOn7xC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tEwRvASIUeg9WfTyRWj8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eX5cmGdkWafUl.LwDPQ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4tWkbCbZlEWwwGynNdFK0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oWxhrAkW5kuPnZCNsNZtk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Kxr66JyEm0CsZOHkkdyJ6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UJp01y12uUS0yX1OWAWba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zkpsWYMA6kCHyYJ_HJ68V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vlYrxN1P0kyG5kCVicJyY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PiYlg7xiDUC6g41QOXptk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rDVZpU7_BUyCmnIR_Ta6b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12LCgrI67ECYSLOVI4aPV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KD6SDd8YUWdHzR7_dnYi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YXwbvdWNE2ovMNL6d8H9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XrKN5Lsj30eIeyW9UXDUr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zlfpSKUcrUaZw6HWbcleG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VbEy8VK_keSMTbSFQ5lh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71cwDBe4FEir4dmHzx2Pg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q.mcSrNlG06EmVDjj9i.R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PSKLs5tzoU.wKGqmQrLhe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QpfSiZFMHEGbcrdp831PL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LnFvwEz6EeI_lYdkJJIJ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7w44VbAFEU271rKm_Y2ij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pQLGL4UTbkC0G7Sl62HT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039H8b9WEOjTKhWggihx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hQKFuimmRUW2NzH5CoEy1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8c25YTMtky_MI73o4.dX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L9SJGZVwOUqkWFD9W0ojK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RkXNk5xAEy5.p9VC6qbK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hwS_QMlekEyPNm3mBYgIT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PftRQBBv1EatSJqYbgF9L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02Rdn3rWDkul8kvhX6X8q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DhTk5Hie8Eiux1ziRAioU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QazjpXruUKxsra01VCUx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HXWXwmvbEUO4gFEhZpAmJ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VwKBIHEMvEO6m9z442XIw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AJHyR6MsuEeLlAzoI50iA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1WQXxm8eWkuPgZCjmlOjM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5gZZknoJf0SBHEvCYaGwV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ySYA_mx.YE.t1hW1myq00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QzJ4Uwb802WVdetlyhun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lVx385yjRkuixaBeKyeQn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UWHB503xqkmrkVAO1UlcR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UWHB503xqkmrkVAO1UlcR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5.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s9NaXJSB06Kdkmhs0km2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ITJXeWoYU.tU5L5FQiG2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PfNNhEFeU6X3Lq79YkGv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yHY2tj05UyUNh8BtOeP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s9NaXJSB06Kdkmhs0km2w"/>
</p:tagLst>
</file>

<file path=ppt/tags/tag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ITJXeWoYU.tU5L5FQiG2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h4.cuc5nki.S9vaY99__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AQTlOEb7nkqbEWjSXqBAQ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S2JRC8S3AEuV6owNGqQk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ROMTop95USGH8vMCTr7tQ"/>
</p:tagLst>
</file>

<file path=ppt/tags/tag7.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25RKoImN10mBFJqSmd4.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Kh4.cuc5nki.S9vaY99__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Jb5uNaH.ECE.DR4HMrpS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KEA2PZkC0S5odTduGFyK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MLHHL20ZeEe_04uysRFKV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Ambbckgr0WYvF7zAXWwP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omeSl_Hqkq8ZB9uf6phdw"/>
</p:tagLst>
</file>

<file path=ppt/tags/tag8.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gAYShP4mUq1IifTQQ7_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ybcIiyA7ukCWMYnnx2uF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Cyk0IthxEG0t5cJRAbhH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Km0fQJ8_UeHp.TZ3NPq6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9jD_C63yESwJqQlySe7i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fRvasJSbU.wOgl4i0m3A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i9w5lZrqkiYkRBnsiX27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sJECTrbpkCpo2vWbv9dL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KXfIaO5G02P7do7ZIj_P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3tQ4E5n0WKjAWBqHlq4Q"/>
</p:tagLst>
</file>

<file path=ppt/tags/tag9.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19IqQbglEO5g6QI2c8Y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3cfuWedd0aQ_nFXGEKOT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9noZXgSOD0yiYrwpP4i.f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YULtlyITUm0b7KmQW7l5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Q6ECq1_iE.k31HOHoyi_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0mwDq1dyZ023j9YPdDTwM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uWA9NPz4p0OOtHxyhJNrD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RuAhowzEka8aCczj178G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zFHMqMM2UOts1.v.GbiQ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u2O3qracU.5jomyjYjSFw"/>
</p:tagLst>
</file>

<file path=ppt/theme/theme1.xml><?xml version="1.0" encoding="utf-8"?>
<a:theme xmlns:a="http://schemas.openxmlformats.org/drawingml/2006/main" name="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77488</TotalTime>
  <Words>1734</Words>
  <Application>Microsoft Office PowerPoint</Application>
  <PresentationFormat>Custom</PresentationFormat>
  <Paragraphs>356</Paragraphs>
  <Slides>29</Slides>
  <Notes>3</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29</vt:i4>
      </vt:variant>
    </vt:vector>
  </HeadingPairs>
  <TitlesOfParts>
    <vt:vector size="37" baseType="lpstr">
      <vt:lpstr>Blank</vt:lpstr>
      <vt:lpstr>2_Blank</vt:lpstr>
      <vt:lpstr>6_Blank</vt:lpstr>
      <vt:lpstr>3_Blank</vt:lpstr>
      <vt:lpstr>4_Blank</vt:lpstr>
      <vt:lpstr>1_Blank</vt:lpstr>
      <vt:lpstr>think-cell Slide</vt:lpstr>
      <vt:lpstr>Chart</vt:lpstr>
      <vt:lpstr>PowerPoint Presentation</vt:lpstr>
      <vt:lpstr>PowerPoint Presentation</vt:lpstr>
      <vt:lpstr>PowerPoint Presentation</vt:lpstr>
      <vt:lpstr>ΕΥΡΩΠΑΙΚΟΣ ΚΛΑΔΟΣ ΔΙΥΛΙΣΗΣ Σημαντική οικονομική συνεισφορά του Ευρωπαϊκού κλάδου Διύλισης &amp; Εμπορίας για την ΕΕ</vt:lpstr>
      <vt:lpstr>ΕΥΡΩΠΑΙΚΟΣ ΚΛΑΔΟΣ ΔΙΥΛΙΣΗΣ Ο κλάδος διύλισης αποτελεί έναν αξιόπιστο προμηθευτή προϊόντων πετρελαίου και καυσίμων κίνησης, ενισχύοντας την ασφάλεια εφοδιασμού της Ε.Ε. </vt:lpstr>
      <vt:lpstr>PowerPoint Presentation</vt:lpstr>
      <vt:lpstr>ΠΕΡΙΒΑΛΛΟΝ: ΕΞΕΛΙΞΕΙΣ ΣΤΟΝ ΕΥΡΩΠΑΙΚΟ ΚΛΑΔΟ ΔΙΥΛΙΣΗΣ Περαιτέρω υποχώρηση τιμών αργού, ενίσχυση περιθωρίων διύλισης και διατήρηση ισχυρού δολαρίου</vt:lpstr>
      <vt:lpstr>ΑΝΤΑΓΩΝΙΣΤΙΚΟΤΗΤΑ ΕΥΡΩΠΑΪΚΩΝ ΔΙΥΛΙΣΤΗΡΙΩΝ Τα Ευρωπαϊκά διυλιστήρια δραστηριοποιούνται σε μια άκρως ανταγωνιστική παγκόσμια αγορά προϊόντων διύλισης πετρελαίου</vt:lpstr>
      <vt:lpstr>ΑΝΤΑΓΩΝΙΣΤΙΚΟΤΗΤΑ ΕΥΡΩΠΑΪΚΩΝ ΔΙΥΛΙΣΤΗΡΙΩΝ Από το 2008, η διυλιστική δυναμικότητα στην Ευρώπη έχει μειωθεί κατά 26 διυλιστήρια  (2,6εκατ. βαρ/ημ.) ~40% της δυναμικότητας που αποσύρθηκε παγκοσμίως</vt:lpstr>
      <vt:lpstr>ΠΕΡΙΒΑΛΛΟΝ: ΕΛΛΗΝΙΚΗ ΑΓΟΡΑ Ανάκαμψη της ζήτησης λόγω πετρελαίου θέρμανσης, ενώ τα καύσιμα κίνησης κυμάνθηκαν στα ίδια επίπεδα με πέρυσι </vt:lpstr>
      <vt:lpstr>ΑΠΟΤΕΛΕΣΜΑΤΑ 2015: ΒΑΣΙΚΑ ΜΕΓΕΘΗ Ιστορικά υψηλά λειτουργικά αποτελέσματα λόγω περιθωρίων, αλλά μεγάλη επίδραση στα τελικά δημοσιευμένα αποτελέσματα λόγω πτώσης τιμών</vt:lpstr>
      <vt:lpstr>ΑΠΟΤΕΛΕΣΜΑΤΑ 2015: ΕΠΙΔΟΣΗ ΑΝΑ ΚΛΑΔΟ Ιστορικά υψηλά λειτουργικά αποτελέσματα, λόγω αξιοποίησης ευνοϊκού διεθνούς περιβάλλοντος διύλισης, παρά το σταμάτημα του διυλιστηρίου Ασπροπύργου</vt:lpstr>
      <vt:lpstr>ΑΠΟΤΕΛΕΣΜΑΤΑ 2015: ΔΙΥΛΙΣΗ, ΕΦΟΔΙΑΣΜΟΣ &amp; ΕΜΠΟΡΙΑ Αξιοποίηση περιβάλλοντος διύλισης</vt:lpstr>
      <vt:lpstr>ΑΠΟΤΕΛΕΣΜΑΤΑ 2015: ΠΕΤΡΟΧΗΜΙΚΑ Επίτευξη ιστορικού υψηλού κερδοφορίας, αξιοποιώντας τα υψηλά διεθνή περιθώρια</vt:lpstr>
      <vt:lpstr>ΑΠΟΤΕΛΕΣΜΑΤΑ 2015: ΕΜΠΟΡΙΑ Αύξηση κερδοφορίας, τόσο για την εγχώρια εμπορία όσο και τις διεθνείς δραστηριότητες</vt:lpstr>
      <vt:lpstr>ΔΙΕΘΝΕΙΣ ΔΡΑΣΤΗΡΙΟΤΗΤΕΣ Σημαντική συνεισφορά στην κερδοφορία του Ομίλου. Διεύρυνση καθετοποίησης με σημαντικά οφέλη</vt:lpstr>
      <vt:lpstr>ΑΠΟΤΕΛΕΣΜΑΤΑ 2015: ΕΡΕΥΝΑ ΚΑΙ ΠΑΡΑΓΩΓΗ Πρόοδος ερευνητικών εργασιών στην Ελλάδα και διεύρυνση χαρτοφυλακίου, σύμφωνα με τον προγραμματισμό</vt:lpstr>
      <vt:lpstr>ΑΠΟΤΕΛΕΣΜΑΤΑ 2015: ΣΥΜΜΕΤΟΧΕΣ ΣΕ Φ.Α. &amp; ΗΛ. ΕΝΕΡΓΕΙΑ Μείωση συνεισφοράς στα καθαρά κέρδη Ομίλου λόγω εκκρεμοτήτων στο ρυθμιστικό πλαίσιο ηλεκτροπαραγωγής </vt:lpstr>
      <vt:lpstr>PowerPoint Presentation</vt:lpstr>
      <vt:lpstr>ΔΙΑΧΕΙΡΙΣΗ ΟΙΚΟΝΟΜΙΚΗΣ ΚΡΙΣΗΣ Αποτελεσματική αντιμετώπιση της κρίσης, εξασφάλιση επιπλέον χρηματοδότησης, με παράλληλη μείωση κόστους</vt:lpstr>
      <vt:lpstr>ΑΝΑΠΤΥΞΗ ΑΝΘΡΩΠΙΝΟΥ ΔΥΝΑΜΙΚΟΥ Έμφαση στην ανάπτυξη των ανθρώπων μας εστιάζοντας στην εκπαίδευση και την αναγνώριση</vt:lpstr>
      <vt:lpstr>ΕΤΑΙΡΙΚΗ ΚΟΙΝΩΝΙΚΗ ΕΥΘΥΝΗ Παροχή υποστήριξης στην τοπική και ευρύτερη κοινωνία και τους πρόσφυγες</vt:lpstr>
      <vt:lpstr>PowerPoint Presentation</vt:lpstr>
      <vt:lpstr>ΚΥΡΙΑ ΧΑΡΑΚΤΗΡΙΣΤΙΚΑ ΕΠΙΤΥΧΙΑΣ ΕΤΑΙΡΕΙΩΝ ΤΟΥ ΜΕΛΛΟΝΤΟΣ</vt:lpstr>
      <vt:lpstr>2016-2018: ΣΤΡΑΤΗΓΙΚΗ ΟΜΙΛΟΥ Βιώσιμη Ανάπτυξη με κοινωνικό πρόσωπο. Ολιστική Ασφάλεια σε όλες τις δραστηριότητες. Σταθεροποίηση πορείας Ομίλου με μείωση δανεισμού και προοπτική ανάπτυξης</vt:lpstr>
      <vt:lpstr>2016-2018: ΧΡΗΜΑΤΟΟΙΚΟΝΟΜΙΚΗ ΣΤΡΑΤΗΓΙΚΗ  Πρόγραμμα αναχρηματοδότησης ευρω-ομολόγων, βελτίωση όρων δανεισμού και απομόχλευση ισολογισμού </vt:lpstr>
      <vt:lpstr>PowerPoint Presentation</vt:lpstr>
      <vt:lpstr>ΠΡΟΤΕΡΑΙΟΤΗΤΕΣ 2016 Εμπέδωση συστήματος ολιστικής ασφάλειας. Αξιοποίηση θετικού διεθνούς περιβάλλοντος διύλισης</vt:lpstr>
      <vt:lpstr>PowerPoint Presentation</vt:lpstr>
    </vt:vector>
  </TitlesOfParts>
  <Company>Hellenic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Hellenic Petroleum 4Q06 Results Presentation 070221.ppt</dc:title>
  <dc:creator>Tsaitas Vasilis</dc:creator>
  <cp:lastModifiedBy>Dimou Panagiotis</cp:lastModifiedBy>
  <cp:revision>4844</cp:revision>
  <cp:lastPrinted>2016-05-30T06:37:08Z</cp:lastPrinted>
  <dcterms:created xsi:type="dcterms:W3CDTF">2004-10-07T00:49:55Z</dcterms:created>
  <dcterms:modified xsi:type="dcterms:W3CDTF">2016-06-02T10:13:50Z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SWOTitle">
    <vt:lpwstr>Open:Universal Template_new</vt:lpwstr>
  </property>
  <property fmtid="{D5CDD505-2E9C-101B-9397-08002B2CF9AE}" pid="8" name="DocID">
    <vt:lpwstr>AH-HEP004-2004-11-03-ERP</vt:lpwstr>
  </property>
  <property fmtid="{D5CDD505-2E9C-101B-9397-08002B2CF9AE}" pid="9" name="DocIDinTitle">
    <vt:bool>false</vt:bool>
  </property>
  <property fmtid="{D5CDD505-2E9C-101B-9397-08002B2CF9AE}" pid="10" name="DocIDinSlide">
    <vt:bool>true</vt:bool>
  </property>
  <property fmtid="{D5CDD505-2E9C-101B-9397-08002B2CF9AE}" pid="11" name="DocIDPosition">
    <vt:i4>1</vt:i4>
  </property>
</Properties>
</file>